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sldIdLst>
    <p:sldId id="256" r:id="rId2"/>
    <p:sldId id="257" r:id="rId3"/>
    <p:sldId id="325" r:id="rId4"/>
    <p:sldId id="320" r:id="rId5"/>
    <p:sldId id="297" r:id="rId6"/>
    <p:sldId id="342" r:id="rId7"/>
    <p:sldId id="370" r:id="rId8"/>
    <p:sldId id="355" r:id="rId9"/>
    <p:sldId id="367" r:id="rId10"/>
    <p:sldId id="373" r:id="rId11"/>
    <p:sldId id="369" r:id="rId12"/>
    <p:sldId id="375" r:id="rId13"/>
    <p:sldId id="376" r:id="rId14"/>
    <p:sldId id="377" r:id="rId15"/>
    <p:sldId id="347" r:id="rId16"/>
    <p:sldId id="354" r:id="rId17"/>
    <p:sldId id="357" r:id="rId18"/>
    <p:sldId id="359" r:id="rId19"/>
    <p:sldId id="350" r:id="rId20"/>
    <p:sldId id="361" r:id="rId21"/>
    <p:sldId id="362" r:id="rId22"/>
    <p:sldId id="360" r:id="rId23"/>
    <p:sldId id="298" r:id="rId24"/>
    <p:sldId id="366" r:id="rId25"/>
    <p:sldId id="299" r:id="rId26"/>
    <p:sldId id="363" r:id="rId27"/>
    <p:sldId id="365" r:id="rId28"/>
    <p:sldId id="315" r:id="rId29"/>
    <p:sldId id="300" r:id="rId30"/>
    <p:sldId id="314" r:id="rId31"/>
    <p:sldId id="302" r:id="rId32"/>
    <p:sldId id="306" r:id="rId33"/>
    <p:sldId id="307" r:id="rId34"/>
    <p:sldId id="308" r:id="rId35"/>
    <p:sldId id="319" r:id="rId36"/>
    <p:sldId id="309" r:id="rId37"/>
    <p:sldId id="317" r:id="rId38"/>
    <p:sldId id="310" r:id="rId39"/>
    <p:sldId id="311" r:id="rId40"/>
    <p:sldId id="312" r:id="rId41"/>
    <p:sldId id="313" r:id="rId42"/>
    <p:sldId id="291" r:id="rId43"/>
    <p:sldId id="274" r:id="rId44"/>
    <p:sldId id="260" r:id="rId45"/>
    <p:sldId id="270" r:id="rId46"/>
    <p:sldId id="282" r:id="rId47"/>
    <p:sldId id="316" r:id="rId48"/>
    <p:sldId id="271" r:id="rId49"/>
    <p:sldId id="272" r:id="rId50"/>
    <p:sldId id="261" r:id="rId51"/>
    <p:sldId id="284" r:id="rId52"/>
    <p:sldId id="285" r:id="rId53"/>
    <p:sldId id="273" r:id="rId54"/>
    <p:sldId id="287" r:id="rId55"/>
    <p:sldId id="258" r:id="rId56"/>
    <p:sldId id="283" r:id="rId57"/>
    <p:sldId id="262" r:id="rId58"/>
    <p:sldId id="263" r:id="rId59"/>
    <p:sldId id="264" r:id="rId60"/>
    <p:sldId id="265" r:id="rId61"/>
    <p:sldId id="266" r:id="rId62"/>
    <p:sldId id="267" r:id="rId63"/>
    <p:sldId id="268" r:id="rId64"/>
    <p:sldId id="294" r:id="rId65"/>
    <p:sldId id="289" r:id="rId66"/>
    <p:sldId id="292" r:id="rId67"/>
    <p:sldId id="293" r:id="rId68"/>
    <p:sldId id="295" r:id="rId69"/>
    <p:sldId id="276" r:id="rId70"/>
    <p:sldId id="277" r:id="rId71"/>
    <p:sldId id="259" r:id="rId72"/>
    <p:sldId id="280" r:id="rId73"/>
    <p:sldId id="281" r:id="rId74"/>
    <p:sldId id="288" r:id="rId75"/>
    <p:sldId id="269" r:id="rId76"/>
    <p:sldId id="278" r:id="rId77"/>
    <p:sldId id="286" r:id="rId78"/>
    <p:sldId id="27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6D68D2-F9D9-4174-94B7-468060E52EBA}">
          <p14:sldIdLst>
            <p14:sldId id="256"/>
            <p14:sldId id="257"/>
            <p14:sldId id="325"/>
            <p14:sldId id="320"/>
            <p14:sldId id="297"/>
          </p14:sldIdLst>
        </p14:section>
        <p14:section name="Untitled Section" id="{C8729980-1B2D-419F-B978-D2B994A20929}">
          <p14:sldIdLst>
            <p14:sldId id="342"/>
            <p14:sldId id="370"/>
            <p14:sldId id="355"/>
            <p14:sldId id="367"/>
            <p14:sldId id="373"/>
            <p14:sldId id="369"/>
            <p14:sldId id="375"/>
            <p14:sldId id="376"/>
            <p14:sldId id="377"/>
            <p14:sldId id="347"/>
            <p14:sldId id="354"/>
            <p14:sldId id="357"/>
            <p14:sldId id="359"/>
            <p14:sldId id="350"/>
            <p14:sldId id="361"/>
            <p14:sldId id="362"/>
            <p14:sldId id="360"/>
            <p14:sldId id="298"/>
            <p14:sldId id="366"/>
            <p14:sldId id="299"/>
            <p14:sldId id="363"/>
            <p14:sldId id="365"/>
            <p14:sldId id="315"/>
            <p14:sldId id="300"/>
            <p14:sldId id="314"/>
            <p14:sldId id="302"/>
            <p14:sldId id="306"/>
            <p14:sldId id="307"/>
            <p14:sldId id="308"/>
            <p14:sldId id="319"/>
            <p14:sldId id="309"/>
            <p14:sldId id="317"/>
            <p14:sldId id="310"/>
            <p14:sldId id="311"/>
            <p14:sldId id="312"/>
            <p14:sldId id="313"/>
            <p14:sldId id="291"/>
            <p14:sldId id="274"/>
          </p14:sldIdLst>
        </p14:section>
        <p14:section name="discussion" id="{DD9DCC3C-704E-4582-B208-943B1B53C97B}">
          <p14:sldIdLst>
            <p14:sldId id="260"/>
            <p14:sldId id="270"/>
            <p14:sldId id="282"/>
            <p14:sldId id="316"/>
            <p14:sldId id="271"/>
            <p14:sldId id="272"/>
            <p14:sldId id="261"/>
            <p14:sldId id="284"/>
            <p14:sldId id="285"/>
            <p14:sldId id="273"/>
            <p14:sldId id="287"/>
          </p14:sldIdLst>
        </p14:section>
        <p14:section name="chatGPT4PCG" id="{2468D61C-E51A-46C1-BE05-7E701124DF18}">
          <p14:sldIdLst>
            <p14:sldId id="258"/>
            <p14:sldId id="283"/>
            <p14:sldId id="262"/>
            <p14:sldId id="263"/>
            <p14:sldId id="264"/>
            <p14:sldId id="265"/>
            <p14:sldId id="266"/>
            <p14:sldId id="267"/>
            <p14:sldId id="268"/>
            <p14:sldId id="294"/>
          </p14:sldIdLst>
        </p14:section>
        <p14:section name="post mortem" id="{EDFF0062-A309-4A1F-A143-5F898237E327}">
          <p14:sldIdLst>
            <p14:sldId id="289"/>
            <p14:sldId id="292"/>
            <p14:sldId id="293"/>
            <p14:sldId id="295"/>
          </p14:sldIdLst>
        </p14:section>
        <p14:section name="experiments" id="{0E897F6B-EFA9-4D74-B503-135D756F716B}">
          <p14:sldIdLst>
            <p14:sldId id="276"/>
            <p14:sldId id="277"/>
            <p14:sldId id="259"/>
            <p14:sldId id="280"/>
            <p14:sldId id="281"/>
            <p14:sldId id="288"/>
            <p14:sldId id="269"/>
            <p14:sldId id="278"/>
            <p14:sldId id="286"/>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BD98"/>
    <a:srgbClr val="FFD166"/>
    <a:srgbClr val="0C3B4C"/>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81407" autoAdjust="0"/>
  </p:normalViewPr>
  <p:slideViewPr>
    <p:cSldViewPr snapToGrid="0">
      <p:cViewPr varScale="1">
        <p:scale>
          <a:sx n="76" d="100"/>
          <a:sy n="76" d="100"/>
        </p:scale>
        <p:origin x="200"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FFD166"/>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63156-E111-4E23-87B1-55C9809022F0}" type="datetimeFigureOut">
              <a:rPr lang="en-US" smtClean="0"/>
              <a:t>5/17/24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1D1E-7B79-476D-A90A-C92A8E5D0BC2}" type="slidenum">
              <a:rPr lang="en-US" smtClean="0"/>
              <a:t>‹#›</a:t>
            </a:fld>
            <a:endParaRPr lang="en-US"/>
          </a:p>
        </p:txBody>
      </p:sp>
    </p:spTree>
    <p:extLst>
      <p:ext uri="{BB962C8B-B14F-4D97-AF65-F5344CB8AC3E}">
        <p14:creationId xmlns:p14="http://schemas.microsoft.com/office/powerpoint/2010/main" val="363002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promptingguide.ai/techniques/knowledg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a:t>
            </a:fld>
            <a:endParaRPr lang="en-US"/>
          </a:p>
        </p:txBody>
      </p:sp>
    </p:spTree>
    <p:extLst>
      <p:ext uri="{BB962C8B-B14F-4D97-AF65-F5344CB8AC3E}">
        <p14:creationId xmlns:p14="http://schemas.microsoft.com/office/powerpoint/2010/main" val="3223290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17</a:t>
            </a:fld>
            <a:endParaRPr lang="en-US"/>
          </a:p>
        </p:txBody>
      </p:sp>
    </p:spTree>
    <p:extLst>
      <p:ext uri="{BB962C8B-B14F-4D97-AF65-F5344CB8AC3E}">
        <p14:creationId xmlns:p14="http://schemas.microsoft.com/office/powerpoint/2010/main" val="286937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18</a:t>
            </a:fld>
            <a:endParaRPr lang="en-US"/>
          </a:p>
        </p:txBody>
      </p:sp>
    </p:spTree>
    <p:extLst>
      <p:ext uri="{BB962C8B-B14F-4D97-AF65-F5344CB8AC3E}">
        <p14:creationId xmlns:p14="http://schemas.microsoft.com/office/powerpoint/2010/main" val="1755765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19</a:t>
            </a:fld>
            <a:endParaRPr lang="en-US"/>
          </a:p>
        </p:txBody>
      </p:sp>
    </p:spTree>
    <p:extLst>
      <p:ext uri="{BB962C8B-B14F-4D97-AF65-F5344CB8AC3E}">
        <p14:creationId xmlns:p14="http://schemas.microsoft.com/office/powerpoint/2010/main" val="22876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20</a:t>
            </a:fld>
            <a:endParaRPr lang="en-US"/>
          </a:p>
        </p:txBody>
      </p:sp>
    </p:spTree>
    <p:extLst>
      <p:ext uri="{BB962C8B-B14F-4D97-AF65-F5344CB8AC3E}">
        <p14:creationId xmlns:p14="http://schemas.microsoft.com/office/powerpoint/2010/main" val="3517409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21</a:t>
            </a:fld>
            <a:endParaRPr lang="en-US"/>
          </a:p>
        </p:txBody>
      </p:sp>
    </p:spTree>
    <p:extLst>
      <p:ext uri="{BB962C8B-B14F-4D97-AF65-F5344CB8AC3E}">
        <p14:creationId xmlns:p14="http://schemas.microsoft.com/office/powerpoint/2010/main" val="4018088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22</a:t>
            </a:fld>
            <a:endParaRPr lang="en-US"/>
          </a:p>
        </p:txBody>
      </p:sp>
    </p:spTree>
    <p:extLst>
      <p:ext uri="{BB962C8B-B14F-4D97-AF65-F5344CB8AC3E}">
        <p14:creationId xmlns:p14="http://schemas.microsoft.com/office/powerpoint/2010/main" val="2525692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latin typeface="Bahnschrift SemiBold Condensed" panose="020B0502040204020203" pitchFamily="34" charset="0"/>
              </a:rPr>
              <a:t>Give us a task to focus</a:t>
            </a:r>
          </a:p>
          <a:p>
            <a:pPr marL="171450" lvl="0" indent="-171450">
              <a:buFont typeface="Arial" panose="020B0604020202020204" pitchFamily="34" charset="0"/>
              <a:buChar char="•"/>
            </a:pPr>
            <a:r>
              <a:rPr lang="en-US" dirty="0">
                <a:latin typeface="Bahnschrift SemiBold Condensed" panose="020B0502040204020203" pitchFamily="34" charset="0"/>
              </a:rPr>
              <a:t>Rank our prompts by their performance on the task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23</a:t>
            </a:fld>
            <a:endParaRPr lang="en-US"/>
          </a:p>
        </p:txBody>
      </p:sp>
    </p:spTree>
    <p:extLst>
      <p:ext uri="{BB962C8B-B14F-4D97-AF65-F5344CB8AC3E}">
        <p14:creationId xmlns:p14="http://schemas.microsoft.com/office/powerpoint/2010/main" val="4209880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Prompt by hope!</a:t>
            </a:r>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24</a:t>
            </a:fld>
            <a:endParaRPr lang="en-US"/>
          </a:p>
        </p:txBody>
      </p:sp>
    </p:spTree>
    <p:extLst>
      <p:ext uri="{BB962C8B-B14F-4D97-AF65-F5344CB8AC3E}">
        <p14:creationId xmlns:p14="http://schemas.microsoft.com/office/powerpoint/2010/main" val="129331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25</a:t>
            </a:fld>
            <a:endParaRPr lang="en-US"/>
          </a:p>
        </p:txBody>
      </p:sp>
    </p:spTree>
    <p:extLst>
      <p:ext uri="{BB962C8B-B14F-4D97-AF65-F5344CB8AC3E}">
        <p14:creationId xmlns:p14="http://schemas.microsoft.com/office/powerpoint/2010/main" val="538306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Prompt by Soda</a:t>
            </a:r>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26</a:t>
            </a:fld>
            <a:endParaRPr lang="en-US"/>
          </a:p>
        </p:txBody>
      </p:sp>
    </p:spTree>
    <p:extLst>
      <p:ext uri="{BB962C8B-B14F-4D97-AF65-F5344CB8AC3E}">
        <p14:creationId xmlns:p14="http://schemas.microsoft.com/office/powerpoint/2010/main" val="3904013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p:txBody>
      </p:sp>
      <p:sp>
        <p:nvSpPr>
          <p:cNvPr id="4" name="Slide Number Placeholder 3"/>
          <p:cNvSpPr>
            <a:spLocks noGrp="1"/>
          </p:cNvSpPr>
          <p:nvPr>
            <p:ph type="sldNum" sz="quarter" idx="5"/>
          </p:nvPr>
        </p:nvSpPr>
        <p:spPr/>
        <p:txBody>
          <a:bodyPr/>
          <a:lstStyle/>
          <a:p>
            <a:fld id="{74221D1E-7B79-476D-A90A-C92A8E5D0BC2}" type="slidenum">
              <a:rPr lang="en-US" smtClean="0"/>
              <a:t>2</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hlinkClick r:id="rId3"/>
              </a:rPr>
              <a:t>Generated Knowledge Prompting | Prompt Engineering Guide (promptingguide.ai)</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Prompt by soda</a:t>
            </a:r>
          </a:p>
        </p:txBody>
      </p:sp>
      <p:sp>
        <p:nvSpPr>
          <p:cNvPr id="4" name="Slide Number Placeholder 3"/>
          <p:cNvSpPr>
            <a:spLocks noGrp="1"/>
          </p:cNvSpPr>
          <p:nvPr>
            <p:ph type="sldNum" sz="quarter" idx="5"/>
          </p:nvPr>
        </p:nvSpPr>
        <p:spPr/>
        <p:txBody>
          <a:bodyPr/>
          <a:lstStyle/>
          <a:p>
            <a:fld id="{74221D1E-7B79-476D-A90A-C92A8E5D0BC2}" type="slidenum">
              <a:rPr lang="en-US" smtClean="0"/>
              <a:t>27</a:t>
            </a:fld>
            <a:endParaRPr lang="en-US"/>
          </a:p>
        </p:txBody>
      </p:sp>
    </p:spTree>
    <p:extLst>
      <p:ext uri="{BB962C8B-B14F-4D97-AF65-F5344CB8AC3E}">
        <p14:creationId xmlns:p14="http://schemas.microsoft.com/office/powerpoint/2010/main" val="1672213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28</a:t>
            </a:fld>
            <a:endParaRPr lang="en-US"/>
          </a:p>
        </p:txBody>
      </p:sp>
    </p:spTree>
    <p:extLst>
      <p:ext uri="{BB962C8B-B14F-4D97-AF65-F5344CB8AC3E}">
        <p14:creationId xmlns:p14="http://schemas.microsoft.com/office/powerpoint/2010/main" val="3388867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30</a:t>
            </a:fld>
            <a:endParaRPr lang="en-US"/>
          </a:p>
        </p:txBody>
      </p:sp>
    </p:spTree>
    <p:extLst>
      <p:ext uri="{BB962C8B-B14F-4D97-AF65-F5344CB8AC3E}">
        <p14:creationId xmlns:p14="http://schemas.microsoft.com/office/powerpoint/2010/main" val="264489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32</a:t>
            </a:fld>
            <a:endParaRPr lang="en-US"/>
          </a:p>
        </p:txBody>
      </p:sp>
    </p:spTree>
    <p:extLst>
      <p:ext uri="{BB962C8B-B14F-4D97-AF65-F5344CB8AC3E}">
        <p14:creationId xmlns:p14="http://schemas.microsoft.com/office/powerpoint/2010/main" val="2566426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297909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34</a:t>
            </a:fld>
            <a:endParaRPr lang="en-US"/>
          </a:p>
        </p:txBody>
      </p:sp>
    </p:spTree>
    <p:extLst>
      <p:ext uri="{BB962C8B-B14F-4D97-AF65-F5344CB8AC3E}">
        <p14:creationId xmlns:p14="http://schemas.microsoft.com/office/powerpoint/2010/main" val="3490976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35</a:t>
            </a:fld>
            <a:endParaRPr lang="en-US"/>
          </a:p>
        </p:txBody>
      </p:sp>
    </p:spTree>
    <p:extLst>
      <p:ext uri="{BB962C8B-B14F-4D97-AF65-F5344CB8AC3E}">
        <p14:creationId xmlns:p14="http://schemas.microsoft.com/office/powerpoint/2010/main" val="3061300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36</a:t>
            </a:fld>
            <a:endParaRPr lang="en-US"/>
          </a:p>
        </p:txBody>
      </p:sp>
    </p:spTree>
    <p:extLst>
      <p:ext uri="{BB962C8B-B14F-4D97-AF65-F5344CB8AC3E}">
        <p14:creationId xmlns:p14="http://schemas.microsoft.com/office/powerpoint/2010/main" val="2573908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38</a:t>
            </a:fld>
            <a:endParaRPr lang="en-US"/>
          </a:p>
        </p:txBody>
      </p:sp>
    </p:spTree>
    <p:extLst>
      <p:ext uri="{BB962C8B-B14F-4D97-AF65-F5344CB8AC3E}">
        <p14:creationId xmlns:p14="http://schemas.microsoft.com/office/powerpoint/2010/main" val="2320048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39</a:t>
            </a:fld>
            <a:endParaRPr lang="en-US"/>
          </a:p>
        </p:txBody>
      </p:sp>
    </p:spTree>
    <p:extLst>
      <p:ext uri="{BB962C8B-B14F-4D97-AF65-F5344CB8AC3E}">
        <p14:creationId xmlns:p14="http://schemas.microsoft.com/office/powerpoint/2010/main" val="88226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a:t>
            </a:fld>
            <a:endParaRPr lang="en-US"/>
          </a:p>
        </p:txBody>
      </p:sp>
    </p:spTree>
    <p:extLst>
      <p:ext uri="{BB962C8B-B14F-4D97-AF65-F5344CB8AC3E}">
        <p14:creationId xmlns:p14="http://schemas.microsoft.com/office/powerpoint/2010/main" val="437499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40</a:t>
            </a:fld>
            <a:endParaRPr lang="en-US"/>
          </a:p>
        </p:txBody>
      </p:sp>
    </p:spTree>
    <p:extLst>
      <p:ext uri="{BB962C8B-B14F-4D97-AF65-F5344CB8AC3E}">
        <p14:creationId xmlns:p14="http://schemas.microsoft.com/office/powerpoint/2010/main" val="10333628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41</a:t>
            </a:fld>
            <a:endParaRPr lang="en-US"/>
          </a:p>
        </p:txBody>
      </p:sp>
    </p:spTree>
    <p:extLst>
      <p:ext uri="{BB962C8B-B14F-4D97-AF65-F5344CB8AC3E}">
        <p14:creationId xmlns:p14="http://schemas.microsoft.com/office/powerpoint/2010/main" val="2313753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indent="-171450">
              <a:buFont typeface="Arial" panose="020B0604020202020204" pitchFamily="34" charset="0"/>
              <a:buChar char="•"/>
            </a:pPr>
            <a:r>
              <a:rPr lang="en-US" dirty="0"/>
              <a:t>We should talk about the evo prompting work that we wanted to do even if we do not include it in the presentation.</a:t>
            </a:r>
          </a:p>
          <a:p>
            <a:pPr marL="171450" indent="-171450">
              <a:buFont typeface="Arial" panose="020B0604020202020204" pitchFamily="34" charset="0"/>
              <a:buChar char="•"/>
            </a:pPr>
            <a:r>
              <a:rPr lang="en-US" dirty="0"/>
              <a:t>It could be good to tell the narrative behind why we care about the ChatGPT4PCG competition. </a:t>
            </a:r>
          </a:p>
          <a:p>
            <a:pPr marL="628650" lvl="1" indent="-171450">
              <a:buFont typeface="Arial" panose="020B0604020202020204" pitchFamily="34" charset="0"/>
              <a:buChar char="•"/>
            </a:pPr>
            <a:r>
              <a:rPr lang="en-US" dirty="0"/>
              <a:t>Surprised by results as we were sitting in Boston 2023</a:t>
            </a:r>
          </a:p>
          <a:p>
            <a:pPr marL="628650" lvl="1" indent="-171450">
              <a:buFont typeface="Arial" panose="020B0604020202020204" pitchFamily="34" charset="0"/>
              <a:buChar char="•"/>
            </a:pPr>
            <a:r>
              <a:rPr lang="en-US" dirty="0"/>
              <a:t>You had spent a lot of time, attention, energy studying prompting (chain of thought, …, …). You also were using the tools provided by the organizers like the interface for looking at letter classification.</a:t>
            </a:r>
          </a:p>
          <a:p>
            <a:pPr marL="628650" lvl="1" indent="-171450">
              <a:buFont typeface="Arial" panose="020B0604020202020204" pitchFamily="34" charset="0"/>
              <a:buChar char="•"/>
            </a:pPr>
            <a:r>
              <a:rPr lang="en-US" dirty="0"/>
              <a:t>Thought that a score of 0 was rough and took a look at the competitor entries.</a:t>
            </a:r>
          </a:p>
          <a:p>
            <a:pPr marL="628650" lvl="1" indent="-171450">
              <a:buFont typeface="Arial" panose="020B0604020202020204" pitchFamily="34" charset="0"/>
              <a:buChar char="•"/>
            </a:pPr>
            <a:r>
              <a:rPr lang="en-US" dirty="0"/>
              <a:t>Surprised and betrayed to see that generalization had nothing to do with the success of the top prompts (The Organizer and </a:t>
            </a:r>
            <a:r>
              <a:rPr lang="en-US" dirty="0" err="1"/>
              <a:t>deresentsolve</a:t>
            </a:r>
            <a:r>
              <a:rPr lang="en-US" dirty="0"/>
              <a:t>)</a:t>
            </a:r>
          </a:p>
          <a:p>
            <a:pPr marL="628650" lvl="1" indent="-171450">
              <a:buFont typeface="Arial" panose="020B0604020202020204" pitchFamily="34" charset="0"/>
              <a:buChar char="•"/>
            </a:pPr>
            <a:r>
              <a:rPr lang="en-US" dirty="0"/>
              <a:t>Wanted to understand more about prompting techniques to do as well as they did.</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42</a:t>
            </a:fld>
            <a:endParaRPr lang="en-US"/>
          </a:p>
        </p:txBody>
      </p:sp>
    </p:spTree>
    <p:extLst>
      <p:ext uri="{BB962C8B-B14F-4D97-AF65-F5344CB8AC3E}">
        <p14:creationId xmlns:p14="http://schemas.microsoft.com/office/powerpoint/2010/main" val="224705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lvl="0" indent="-171450">
              <a:buFont typeface="Arial" panose="020B0604020202020204" pitchFamily="34" charset="0"/>
              <a:buChar char="•"/>
            </a:pPr>
            <a:r>
              <a:rPr lang="en-US" dirty="0"/>
              <a:t>Affordances provided by prompting -&gt;</a:t>
            </a:r>
          </a:p>
          <a:p>
            <a:pPr marL="628650" lvl="1" indent="-171450">
              <a:buFont typeface="Arial" panose="020B0604020202020204" pitchFamily="34" charset="0"/>
              <a:buChar char="•"/>
            </a:pPr>
            <a:r>
              <a:rPr lang="en-US" dirty="0"/>
              <a:t>We can more easily and naturally interact with level generators without needing to understand the representations for individual generators.</a:t>
            </a:r>
          </a:p>
        </p:txBody>
      </p:sp>
      <p:sp>
        <p:nvSpPr>
          <p:cNvPr id="4" name="Slide Number Placeholder 3"/>
          <p:cNvSpPr>
            <a:spLocks noGrp="1"/>
          </p:cNvSpPr>
          <p:nvPr>
            <p:ph type="sldNum" sz="quarter" idx="5"/>
          </p:nvPr>
        </p:nvSpPr>
        <p:spPr/>
        <p:txBody>
          <a:bodyPr/>
          <a:lstStyle/>
          <a:p>
            <a:fld id="{74221D1E-7B79-476D-A90A-C92A8E5D0BC2}" type="slidenum">
              <a:rPr lang="en-US" smtClean="0"/>
              <a:t>43</a:t>
            </a:fld>
            <a:endParaRPr lang="en-US"/>
          </a:p>
        </p:txBody>
      </p:sp>
    </p:spTree>
    <p:extLst>
      <p:ext uri="{BB962C8B-B14F-4D97-AF65-F5344CB8AC3E}">
        <p14:creationId xmlns:p14="http://schemas.microsoft.com/office/powerpoint/2010/main" val="1247241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46</a:t>
            </a:fld>
            <a:endParaRPr lang="en-US"/>
          </a:p>
        </p:txBody>
      </p:sp>
    </p:spTree>
    <p:extLst>
      <p:ext uri="{BB962C8B-B14F-4D97-AF65-F5344CB8AC3E}">
        <p14:creationId xmlns:p14="http://schemas.microsoft.com/office/powerpoint/2010/main" val="1998779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48</a:t>
            </a:fld>
            <a:endParaRPr lang="en-US"/>
          </a:p>
        </p:txBody>
      </p:sp>
    </p:spTree>
    <p:extLst>
      <p:ext uri="{BB962C8B-B14F-4D97-AF65-F5344CB8AC3E}">
        <p14:creationId xmlns:p14="http://schemas.microsoft.com/office/powerpoint/2010/main" val="614470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This paper takes a deep-dive into the ChatGPT4PCG competition</a:t>
            </a:r>
            <a:br>
              <a:rPr lang="en-US" sz="1800" b="0" i="0" dirty="0">
                <a:solidFill>
                  <a:srgbClr val="000000"/>
                </a:solidFill>
                <a:effectLst/>
                <a:latin typeface="LinLibertineT"/>
              </a:rPr>
            </a:br>
            <a:r>
              <a:rPr lang="en-US" sz="1800" b="0" i="0" dirty="0">
                <a:solidFill>
                  <a:srgbClr val="000000"/>
                </a:solidFill>
                <a:effectLst/>
                <a:latin typeface="LinLibertineT"/>
              </a:rPr>
              <a:t>and explores whether the competition is replicable and whether</a:t>
            </a:r>
            <a:br>
              <a:rPr lang="en-US" sz="1800" b="0" i="0" dirty="0">
                <a:solidFill>
                  <a:srgbClr val="000000"/>
                </a:solidFill>
                <a:effectLst/>
                <a:latin typeface="LinLibertineT"/>
              </a:rPr>
            </a:br>
            <a:r>
              <a:rPr lang="en-US" sz="1800" b="0" i="0" dirty="0">
                <a:solidFill>
                  <a:srgbClr val="000000"/>
                </a:solidFill>
                <a:effectLst/>
                <a:latin typeface="LinLibertineT"/>
              </a:rPr>
              <a:t>prompts are generalizing or simply giving to ChatGPT-3.5 a memorization cheat-sheet. </a:t>
            </a:r>
          </a:p>
          <a:p>
            <a:r>
              <a:rPr lang="en-US" sz="1800" b="0" i="0" dirty="0">
                <a:solidFill>
                  <a:srgbClr val="000000"/>
                </a:solidFill>
                <a:effectLst/>
                <a:latin typeface="LinLibertineT"/>
              </a:rPr>
              <a:t>For the replication experiment, the competition code is run locally and six months after the competition was</a:t>
            </a:r>
            <a:br>
              <a:rPr lang="en-US" sz="1800" b="0" i="0" dirty="0">
                <a:solidFill>
                  <a:srgbClr val="000000"/>
                </a:solidFill>
                <a:effectLst/>
                <a:latin typeface="LinLibertineT"/>
              </a:rPr>
            </a:br>
            <a:r>
              <a:rPr lang="en-US" sz="1800" b="0" i="0" dirty="0">
                <a:solidFill>
                  <a:srgbClr val="000000"/>
                </a:solidFill>
                <a:effectLst/>
                <a:latin typeface="LinLibertineT"/>
              </a:rPr>
              <a:t>held. While many prompts earn similar scores, two of the 15 ranked</a:t>
            </a:r>
            <a:br>
              <a:rPr lang="en-US" sz="1800" b="0" i="0" dirty="0">
                <a:solidFill>
                  <a:srgbClr val="000000"/>
                </a:solidFill>
                <a:effectLst/>
                <a:latin typeface="LinLibertineT"/>
              </a:rPr>
            </a:br>
            <a:r>
              <a:rPr lang="en-US" sz="1800" b="0" i="0" dirty="0">
                <a:solidFill>
                  <a:srgbClr val="000000"/>
                </a:solidFill>
                <a:effectLst/>
                <a:latin typeface="LinLibertineT"/>
              </a:rPr>
              <a:t>entrants do considerably better in the replication experiment than</a:t>
            </a:r>
            <a:br>
              <a:rPr lang="en-US" sz="1800" b="0" i="0" dirty="0">
                <a:solidFill>
                  <a:srgbClr val="000000"/>
                </a:solidFill>
                <a:effectLst/>
                <a:latin typeface="LinLibertineT"/>
              </a:rPr>
            </a:br>
            <a:r>
              <a:rPr lang="en-US" sz="1800" b="0" i="0" dirty="0">
                <a:solidFill>
                  <a:srgbClr val="000000"/>
                </a:solidFill>
                <a:effectLst/>
                <a:latin typeface="LinLibertineT"/>
              </a:rPr>
              <a:t>in the original competition. One reason for the improved performance is the number of valid levels that could be generated and</a:t>
            </a:r>
            <a:br>
              <a:rPr lang="en-US" sz="1800" b="0" i="0" dirty="0">
                <a:solidFill>
                  <a:srgbClr val="000000"/>
                </a:solidFill>
                <a:effectLst/>
                <a:latin typeface="LinLibertineT"/>
              </a:rPr>
            </a:br>
            <a:r>
              <a:rPr lang="en-US" sz="1800" b="0" i="0" dirty="0">
                <a:solidFill>
                  <a:srgbClr val="000000"/>
                </a:solidFill>
                <a:effectLst/>
                <a:latin typeface="LinLibertineT"/>
              </a:rPr>
              <a:t>scored. The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prompt was missing important</a:t>
            </a:r>
            <a:br>
              <a:rPr lang="en-US" sz="1800" b="0" i="0" dirty="0">
                <a:solidFill>
                  <a:srgbClr val="000000"/>
                </a:solidFill>
                <a:effectLst/>
                <a:latin typeface="LinLibertineT"/>
              </a:rPr>
            </a:br>
            <a:r>
              <a:rPr lang="en-US" sz="1800" b="0" i="0" dirty="0">
                <a:solidFill>
                  <a:srgbClr val="000000"/>
                </a:solidFill>
                <a:effectLst/>
                <a:latin typeface="LinLibertineT"/>
              </a:rPr>
              <a:t>template information in ChatGPT-3.5 responses that led to generating invalid levels and a score of </a:t>
            </a:r>
            <a:r>
              <a:rPr lang="en-US" sz="1800" b="0" i="0" dirty="0">
                <a:solidFill>
                  <a:srgbClr val="000000"/>
                </a:solidFill>
                <a:effectLst/>
                <a:latin typeface="Inconsolatazi4-Regular"/>
              </a:rPr>
              <a:t>0.00</a:t>
            </a:r>
            <a:r>
              <a:rPr lang="en-US" sz="1800" b="0" i="0" dirty="0">
                <a:solidFill>
                  <a:srgbClr val="000000"/>
                </a:solidFill>
                <a:effectLst/>
                <a:latin typeface="LinLibertineT"/>
              </a:rPr>
              <a:t>. This score was part of what</a:t>
            </a:r>
            <a:br>
              <a:rPr lang="en-US" sz="1800" b="0" i="0" dirty="0">
                <a:solidFill>
                  <a:srgbClr val="000000"/>
                </a:solidFill>
                <a:effectLst/>
                <a:latin typeface="LinLibertineT"/>
              </a:rPr>
            </a:br>
            <a:r>
              <a:rPr lang="en-US" sz="1800" b="0" i="0" dirty="0">
                <a:solidFill>
                  <a:srgbClr val="000000"/>
                </a:solidFill>
                <a:effectLst/>
                <a:latin typeface="LinLibertineT"/>
              </a:rPr>
              <a:t>motivated the replication study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50</a:t>
            </a:fld>
            <a:endParaRPr lang="en-US"/>
          </a:p>
        </p:txBody>
      </p:sp>
    </p:spTree>
    <p:extLst>
      <p:ext uri="{BB962C8B-B14F-4D97-AF65-F5344CB8AC3E}">
        <p14:creationId xmlns:p14="http://schemas.microsoft.com/office/powerpoint/2010/main" val="3670604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the generalization experiment, the number of example solutions 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a:t>
            </a:r>
            <a:r>
              <a:rPr lang="en-US" sz="1800" b="0" i="0" dirty="0" err="1">
                <a:solidFill>
                  <a:srgbClr val="000000"/>
                </a:solidFill>
                <a:effectLst/>
                <a:latin typeface="LinLibertineT"/>
              </a:rPr>
              <a:t>promptprovided</a:t>
            </a:r>
            <a:r>
              <a:rPr lang="en-US" sz="1800" b="0" i="0" dirty="0">
                <a:solidFill>
                  <a:srgbClr val="000000"/>
                </a:solidFill>
                <a:effectLst/>
                <a:latin typeface="LinLibertineT"/>
              </a:rPr>
              <a:t>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51</a:t>
            </a:fld>
            <a:endParaRPr lang="en-US"/>
          </a:p>
        </p:txBody>
      </p:sp>
    </p:spTree>
    <p:extLst>
      <p:ext uri="{BB962C8B-B14F-4D97-AF65-F5344CB8AC3E}">
        <p14:creationId xmlns:p14="http://schemas.microsoft.com/office/powerpoint/2010/main" val="2360388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p>
          <a:p>
            <a:r>
              <a:rPr lang="en-US" sz="1800" b="0" i="0" dirty="0">
                <a:solidFill>
                  <a:srgbClr val="000000"/>
                </a:solidFill>
                <a:effectLst/>
                <a:latin typeface="LinLibertineT"/>
              </a:rPr>
              <a:t>queries a public, closed-source LLMs such as ChatGPT: Many things</a:t>
            </a:r>
          </a:p>
          <a:p>
            <a:r>
              <a:rPr lang="en-US" sz="1800" b="0" i="0" dirty="0">
                <a:solidFill>
                  <a:srgbClr val="000000"/>
                </a:solidFill>
                <a:effectLst/>
                <a:latin typeface="LinLibertineT"/>
              </a:rPr>
              <a:t>can change, and it is difficult to isolate variables. Our replication</a:t>
            </a:r>
          </a:p>
          <a:p>
            <a:r>
              <a:rPr lang="en-US" sz="1800" b="0" i="0" dirty="0">
                <a:solidFill>
                  <a:srgbClr val="000000"/>
                </a:solidFill>
                <a:effectLst/>
                <a:latin typeface="LinLibertineT"/>
              </a:rPr>
              <a:t>experiments, despite reusing the competition scripts, found much</a:t>
            </a:r>
          </a:p>
          <a:p>
            <a:r>
              <a:rPr lang="en-US" sz="1800" b="0" i="0" dirty="0">
                <a:solidFill>
                  <a:srgbClr val="000000"/>
                </a:solidFill>
                <a:effectLst/>
                <a:latin typeface="LinLibertineT"/>
              </a:rPr>
              <a:t>better performance with two of the fifteen non-disqualified prompts</a:t>
            </a:r>
          </a:p>
          <a:p>
            <a:r>
              <a:rPr lang="en-US" sz="1800" b="0" i="0" dirty="0">
                <a:solidFill>
                  <a:srgbClr val="000000"/>
                </a:solidFill>
                <a:effectLst/>
                <a:latin typeface="LinLibertineT"/>
              </a:rPr>
              <a:t>that were submitted to the first ChatGPT4PCG competition, when</a:t>
            </a:r>
          </a:p>
          <a:p>
            <a:r>
              <a:rPr lang="en-US" sz="1800" b="0" i="0" dirty="0">
                <a:solidFill>
                  <a:srgbClr val="000000"/>
                </a:solidFill>
                <a:effectLst/>
                <a:latin typeface="LinLibertineT"/>
              </a:rPr>
              <a:t>compared to the official results. Since one of these prompts was our</a:t>
            </a:r>
          </a:p>
          <a:p>
            <a:r>
              <a:rPr lang="en-US" sz="1800" b="0" i="0" dirty="0">
                <a:solidFill>
                  <a:srgbClr val="000000"/>
                </a:solidFill>
                <a:effectLst/>
                <a:latin typeface="LinLibertineT"/>
              </a:rPr>
              <a:t>submission, we were able to analyze it in more detail and attempt</a:t>
            </a:r>
          </a:p>
          <a:p>
            <a:r>
              <a:rPr lang="en-US" sz="1800" b="0" i="0" dirty="0">
                <a:solidFill>
                  <a:srgbClr val="000000"/>
                </a:solidFill>
                <a:effectLst/>
                <a:latin typeface="LinLibertineT"/>
              </a:rPr>
              <a:t>to understand reasons for the discrepancy. But we were unable</a:t>
            </a:r>
          </a:p>
          <a:p>
            <a:r>
              <a:rPr lang="en-US" sz="1800" b="0" i="0" dirty="0">
                <a:solidFill>
                  <a:srgbClr val="000000"/>
                </a:solidFill>
                <a:effectLst/>
                <a:latin typeface="LinLibertineT"/>
              </a:rPr>
              <a:t>to similarly conclude with any confidence why the other prompt,</a:t>
            </a:r>
          </a:p>
          <a:p>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p>
          <a:p>
            <a:r>
              <a:rPr lang="en-US" sz="1800" b="0" i="0" dirty="0">
                <a:solidFill>
                  <a:srgbClr val="000000"/>
                </a:solidFill>
                <a:effectLst/>
                <a:latin typeface="LinLibertineT"/>
              </a:rPr>
              <a:t>competition. Our suggestion is that that researchers using LLMs,</a:t>
            </a:r>
          </a:p>
          <a:p>
            <a:r>
              <a:rPr lang="en-US" sz="1800" b="0" i="0" dirty="0">
                <a:solidFill>
                  <a:srgbClr val="000000"/>
                </a:solidFill>
                <a:effectLst/>
                <a:latin typeface="LinLibertineT"/>
              </a:rPr>
              <a:t>especially closed API-based LLMs, for prompt-based PCG research</a:t>
            </a:r>
          </a:p>
          <a:p>
            <a:r>
              <a:rPr lang="en-US" sz="1800" b="0" i="0" dirty="0">
                <a:solidFill>
                  <a:srgbClr val="000000"/>
                </a:solidFill>
                <a:effectLst/>
                <a:latin typeface="LinLibertineT"/>
              </a:rPr>
              <a:t>may wish to save and document (at least in online supplemental</a:t>
            </a:r>
          </a:p>
          <a:p>
            <a:r>
              <a:rPr lang="en-US" sz="1800" b="0" i="0" dirty="0">
                <a:solidFill>
                  <a:srgbClr val="000000"/>
                </a:solidFill>
                <a:effectLst/>
                <a:latin typeface="LinLibertineT"/>
              </a:rPr>
              <a:t>material) more details of the experiments than has been typical,</a:t>
            </a:r>
          </a:p>
          <a:p>
            <a:r>
              <a:rPr lang="en-US" sz="1800" b="0" i="0" dirty="0">
                <a:solidFill>
                  <a:srgbClr val="000000"/>
                </a:solidFill>
                <a:effectLst/>
                <a:latin typeface="LinLibertineT"/>
              </a:rPr>
              <a:t>perhaps even erring on the side of pedantically hoarding all inputs</a:t>
            </a:r>
          </a:p>
          <a:p>
            <a:r>
              <a:rPr lang="en-US" sz="1800" b="0" i="0" dirty="0">
                <a:solidFill>
                  <a:srgbClr val="000000"/>
                </a:solidFill>
                <a:effectLst/>
                <a:latin typeface="LinLibertineT"/>
              </a:rPr>
              <a:t>and outputs whatsoever. For example, if in addition to the prompts,</a:t>
            </a:r>
          </a:p>
          <a:p>
            <a:r>
              <a:rPr lang="en-US" sz="1800" b="0" i="0" dirty="0">
                <a:solidFill>
                  <a:srgbClr val="000000"/>
                </a:solidFill>
                <a:effectLst/>
                <a:latin typeface="LinLibertineT"/>
              </a:rPr>
              <a:t>we had all ChatGPT responses as run at the time of the competition,</a:t>
            </a:r>
          </a:p>
          <a:p>
            <a:r>
              <a:rPr lang="en-US" sz="1800" b="0" i="0" dirty="0">
                <a:solidFill>
                  <a:srgbClr val="000000"/>
                </a:solidFill>
                <a:effectLst/>
                <a:latin typeface="LinLibertineT"/>
              </a:rPr>
              <a:t>we would have been more easily able to compare original responses</a:t>
            </a:r>
          </a:p>
          <a:p>
            <a:r>
              <a:rPr lang="en-US" sz="1800" b="0" i="0" dirty="0">
                <a:solidFill>
                  <a:srgbClr val="000000"/>
                </a:solidFill>
                <a:effectLst/>
                <a:latin typeface="LinLibertineT"/>
              </a:rPr>
              <a:t>to responses in our attempted replication.</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52</a:t>
            </a:fld>
            <a:endParaRPr lang="en-US"/>
          </a:p>
        </p:txBody>
      </p:sp>
    </p:spTree>
    <p:extLst>
      <p:ext uri="{BB962C8B-B14F-4D97-AF65-F5344CB8AC3E}">
        <p14:creationId xmlns:p14="http://schemas.microsoft.com/office/powerpoint/2010/main" val="3079442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56</a:t>
            </a:fld>
            <a:endParaRPr lang="en-US"/>
          </a:p>
        </p:txBody>
      </p:sp>
    </p:spTree>
    <p:extLst>
      <p:ext uri="{BB962C8B-B14F-4D97-AF65-F5344CB8AC3E}">
        <p14:creationId xmlns:p14="http://schemas.microsoft.com/office/powerpoint/2010/main" val="2950783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a:t>
            </a:fld>
            <a:endParaRPr lang="en-US"/>
          </a:p>
        </p:txBody>
      </p:sp>
    </p:spTree>
    <p:extLst>
      <p:ext uri="{BB962C8B-B14F-4D97-AF65-F5344CB8AC3E}">
        <p14:creationId xmlns:p14="http://schemas.microsoft.com/office/powerpoint/2010/main" val="2494988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We don’t necessarily need this equation. It feels easier to understand for me somehow than what the ChatGPT4PCG paper does, but even better could be some combination of the 10s video clip with blocks falling and us showing visually how the scores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61</a:t>
            </a:fld>
            <a:endParaRPr lang="en-US"/>
          </a:p>
        </p:txBody>
      </p:sp>
    </p:spTree>
    <p:extLst>
      <p:ext uri="{BB962C8B-B14F-4D97-AF65-F5344CB8AC3E}">
        <p14:creationId xmlns:p14="http://schemas.microsoft.com/office/powerpoint/2010/main" val="3403833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65</a:t>
            </a:fld>
            <a:endParaRPr lang="en-US"/>
          </a:p>
        </p:txBody>
      </p:sp>
    </p:spTree>
    <p:extLst>
      <p:ext uri="{BB962C8B-B14F-4D97-AF65-F5344CB8AC3E}">
        <p14:creationId xmlns:p14="http://schemas.microsoft.com/office/powerpoint/2010/main" val="1053090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gain a better understanding of the prompt engineering techniques, and specially what they mean in </a:t>
            </a:r>
          </a:p>
          <a:p>
            <a:r>
              <a:rPr lang="en-US" dirty="0"/>
              <a:t>the context of designing a prompt for this competition, let me cover some the major approaches used:</a:t>
            </a:r>
          </a:p>
        </p:txBody>
      </p:sp>
      <p:sp>
        <p:nvSpPr>
          <p:cNvPr id="4" name="Slide Number Placeholder 3"/>
          <p:cNvSpPr>
            <a:spLocks noGrp="1"/>
          </p:cNvSpPr>
          <p:nvPr>
            <p:ph type="sldNum" sz="quarter" idx="5"/>
          </p:nvPr>
        </p:nvSpPr>
        <p:spPr/>
        <p:txBody>
          <a:bodyPr/>
          <a:lstStyle/>
          <a:p>
            <a:fld id="{74221D1E-7B79-476D-A90A-C92A8E5D0BC2}" type="slidenum">
              <a:rPr lang="en-US" smtClean="0"/>
              <a:t>66</a:t>
            </a:fld>
            <a:endParaRPr lang="en-US"/>
          </a:p>
        </p:txBody>
      </p:sp>
    </p:spTree>
    <p:extLst>
      <p:ext uri="{BB962C8B-B14F-4D97-AF65-F5344CB8AC3E}">
        <p14:creationId xmlns:p14="http://schemas.microsoft.com/office/powerpoint/2010/main" val="1928141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67</a:t>
            </a:fld>
            <a:endParaRPr lang="en-US"/>
          </a:p>
        </p:txBody>
      </p:sp>
    </p:spTree>
    <p:extLst>
      <p:ext uri="{BB962C8B-B14F-4D97-AF65-F5344CB8AC3E}">
        <p14:creationId xmlns:p14="http://schemas.microsoft.com/office/powerpoint/2010/main" val="1693684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68</a:t>
            </a:fld>
            <a:endParaRPr lang="en-US"/>
          </a:p>
        </p:txBody>
      </p:sp>
    </p:spTree>
    <p:extLst>
      <p:ext uri="{BB962C8B-B14F-4D97-AF65-F5344CB8AC3E}">
        <p14:creationId xmlns:p14="http://schemas.microsoft.com/office/powerpoint/2010/main" val="1852315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69</a:t>
            </a:fld>
            <a:endParaRPr lang="en-US"/>
          </a:p>
        </p:txBody>
      </p:sp>
    </p:spTree>
    <p:extLst>
      <p:ext uri="{BB962C8B-B14F-4D97-AF65-F5344CB8AC3E}">
        <p14:creationId xmlns:p14="http://schemas.microsoft.com/office/powerpoint/2010/main" val="3033973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70</a:t>
            </a:fld>
            <a:endParaRPr lang="en-US"/>
          </a:p>
        </p:txBody>
      </p:sp>
    </p:spTree>
    <p:extLst>
      <p:ext uri="{BB962C8B-B14F-4D97-AF65-F5344CB8AC3E}">
        <p14:creationId xmlns:p14="http://schemas.microsoft.com/office/powerpoint/2010/main" val="2094401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71</a:t>
            </a:fld>
            <a:endParaRPr lang="en-US"/>
          </a:p>
        </p:txBody>
      </p:sp>
    </p:spTree>
    <p:extLst>
      <p:ext uri="{BB962C8B-B14F-4D97-AF65-F5344CB8AC3E}">
        <p14:creationId xmlns:p14="http://schemas.microsoft.com/office/powerpoint/2010/main" val="40052929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72</a:t>
            </a:fld>
            <a:endParaRPr lang="en-US"/>
          </a:p>
        </p:txBody>
      </p:sp>
    </p:spTree>
    <p:extLst>
      <p:ext uri="{BB962C8B-B14F-4D97-AF65-F5344CB8AC3E}">
        <p14:creationId xmlns:p14="http://schemas.microsoft.com/office/powerpoint/2010/main" val="2608119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73</a:t>
            </a:fld>
            <a:endParaRPr lang="en-US"/>
          </a:p>
        </p:txBody>
      </p:sp>
    </p:spTree>
    <p:extLst>
      <p:ext uri="{BB962C8B-B14F-4D97-AF65-F5344CB8AC3E}">
        <p14:creationId xmlns:p14="http://schemas.microsoft.com/office/powerpoint/2010/main" val="3912216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But, there are some kinks to work out as you must be precise for LLM tools like </a:t>
            </a:r>
            <a:r>
              <a:rPr lang="en-US" dirty="0" err="1">
                <a:latin typeface="Bahnschrift SemiBold Condensed" panose="020B0502040204020203" pitchFamily="34" charset="0"/>
              </a:rPr>
              <a:t>MarioGPT</a:t>
            </a:r>
            <a:endParaRPr lang="en-US" dirty="0">
              <a:latin typeface="Bahnschrift SemiBold Condensed" panose="020B0502040204020203"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a:t>
            </a:fld>
            <a:endParaRPr lang="en-US"/>
          </a:p>
        </p:txBody>
      </p:sp>
    </p:spTree>
    <p:extLst>
      <p:ext uri="{BB962C8B-B14F-4D97-AF65-F5344CB8AC3E}">
        <p14:creationId xmlns:p14="http://schemas.microsoft.com/office/powerpoint/2010/main" val="1664054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74</a:t>
            </a:fld>
            <a:endParaRPr lang="en-US"/>
          </a:p>
        </p:txBody>
      </p:sp>
    </p:spTree>
    <p:extLst>
      <p:ext uri="{BB962C8B-B14F-4D97-AF65-F5344CB8AC3E}">
        <p14:creationId xmlns:p14="http://schemas.microsoft.com/office/powerpoint/2010/main" val="3856399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75</a:t>
            </a:fld>
            <a:endParaRPr lang="en-US"/>
          </a:p>
        </p:txBody>
      </p:sp>
    </p:spTree>
    <p:extLst>
      <p:ext uri="{BB962C8B-B14F-4D97-AF65-F5344CB8AC3E}">
        <p14:creationId xmlns:p14="http://schemas.microsoft.com/office/powerpoint/2010/main" val="20489298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76</a:t>
            </a:fld>
            <a:endParaRPr lang="en-US"/>
          </a:p>
        </p:txBody>
      </p:sp>
    </p:spTree>
    <p:extLst>
      <p:ext uri="{BB962C8B-B14F-4D97-AF65-F5344CB8AC3E}">
        <p14:creationId xmlns:p14="http://schemas.microsoft.com/office/powerpoint/2010/main" val="3986558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77</a:t>
            </a:fld>
            <a:endParaRPr lang="en-US"/>
          </a:p>
        </p:txBody>
      </p:sp>
    </p:spTree>
    <p:extLst>
      <p:ext uri="{BB962C8B-B14F-4D97-AF65-F5344CB8AC3E}">
        <p14:creationId xmlns:p14="http://schemas.microsoft.com/office/powerpoint/2010/main" val="39691465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78</a:t>
            </a:fld>
            <a:endParaRPr lang="en-US"/>
          </a:p>
        </p:txBody>
      </p:sp>
    </p:spTree>
    <p:extLst>
      <p:ext uri="{BB962C8B-B14F-4D97-AF65-F5344CB8AC3E}">
        <p14:creationId xmlns:p14="http://schemas.microsoft.com/office/powerpoint/2010/main" val="38297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by Hachi</a:t>
            </a:r>
          </a:p>
        </p:txBody>
      </p:sp>
      <p:sp>
        <p:nvSpPr>
          <p:cNvPr id="4" name="Slide Number Placeholder 3"/>
          <p:cNvSpPr>
            <a:spLocks noGrp="1"/>
          </p:cNvSpPr>
          <p:nvPr>
            <p:ph type="sldNum" sz="quarter" idx="5"/>
          </p:nvPr>
        </p:nvSpPr>
        <p:spPr/>
        <p:txBody>
          <a:bodyPr/>
          <a:lstStyle/>
          <a:p>
            <a:fld id="{74221D1E-7B79-476D-A90A-C92A8E5D0BC2}" type="slidenum">
              <a:rPr lang="en-US" smtClean="0"/>
              <a:t>6</a:t>
            </a:fld>
            <a:endParaRPr lang="en-US"/>
          </a:p>
        </p:txBody>
      </p:sp>
    </p:spTree>
    <p:extLst>
      <p:ext uri="{BB962C8B-B14F-4D97-AF65-F5344CB8AC3E}">
        <p14:creationId xmlns:p14="http://schemas.microsoft.com/office/powerpoint/2010/main" val="1964069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by </a:t>
            </a:r>
            <a:r>
              <a:rPr lang="en-US" dirty="0" err="1"/>
              <a:t>Hachi</a:t>
            </a:r>
            <a:endParaRPr lang="en-US" dirty="0"/>
          </a:p>
          <a:p>
            <a:r>
              <a:rPr lang="en-US" dirty="0"/>
              <a:t>I find myself wanting to explain the prompt but realizing that no one will understand it.</a:t>
            </a:r>
          </a:p>
        </p:txBody>
      </p:sp>
      <p:sp>
        <p:nvSpPr>
          <p:cNvPr id="4" name="Slide Number Placeholder 3"/>
          <p:cNvSpPr>
            <a:spLocks noGrp="1"/>
          </p:cNvSpPr>
          <p:nvPr>
            <p:ph type="sldNum" sz="quarter" idx="5"/>
          </p:nvPr>
        </p:nvSpPr>
        <p:spPr/>
        <p:txBody>
          <a:bodyPr/>
          <a:lstStyle/>
          <a:p>
            <a:fld id="{74221D1E-7B79-476D-A90A-C92A8E5D0BC2}" type="slidenum">
              <a:rPr lang="en-US" smtClean="0"/>
              <a:t>7</a:t>
            </a:fld>
            <a:endParaRPr lang="en-US"/>
          </a:p>
        </p:txBody>
      </p:sp>
    </p:spTree>
    <p:extLst>
      <p:ext uri="{BB962C8B-B14F-4D97-AF65-F5344CB8AC3E}">
        <p14:creationId xmlns:p14="http://schemas.microsoft.com/office/powerpoint/2010/main" val="2283531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15</a:t>
            </a:fld>
            <a:endParaRPr lang="en-US"/>
          </a:p>
        </p:txBody>
      </p:sp>
    </p:spTree>
    <p:extLst>
      <p:ext uri="{BB962C8B-B14F-4D97-AF65-F5344CB8AC3E}">
        <p14:creationId xmlns:p14="http://schemas.microsoft.com/office/powerpoint/2010/main" val="4163060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16</a:t>
            </a:fld>
            <a:endParaRPr lang="en-US"/>
          </a:p>
        </p:txBody>
      </p:sp>
    </p:spTree>
    <p:extLst>
      <p:ext uri="{BB962C8B-B14F-4D97-AF65-F5344CB8AC3E}">
        <p14:creationId xmlns:p14="http://schemas.microsoft.com/office/powerpoint/2010/main" val="2097786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5BA-4603-2D2F-E700-671219298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34CA4-0F64-F664-4864-5359F3BE2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372BA-2024-5A40-2CC2-E75363338B8B}"/>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22977832-DD22-9E7A-5DBD-E8659A856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B24F5-3287-2CAF-35A5-35E0BC7FE81A}"/>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2043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E3E3-5828-3F86-1093-EB00FC11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06B1A0-0257-5C48-1402-6A457D502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4B534-4146-D007-2BE5-52BB3B5498D5}"/>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D8EA5F1C-0F2E-2011-6BFE-8CAA7AAE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418AA-BBA9-DB8B-72B0-F2D5B0BB50DC}"/>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32696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59F-B167-626D-4EC3-267ADFEA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A6465-0959-13C3-D465-A642E8E61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70329-FD32-5E8C-0FCD-704E6DCD6379}"/>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897CC660-2D92-DEBC-3EF8-4E52016D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B7CA3-0E00-CB07-F9DC-5CDFB378371E}"/>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9753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8206-633F-7AFD-2E6F-6B1CA10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0E7E-EC7D-B652-BC0E-628518F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CEC7-95CC-B4FE-ACDC-2F61DE714B84}"/>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F3B1CA41-B4EE-B9BD-ED03-47B0ACA2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66C5-56DD-64A4-0E21-0DEF00CFE19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15630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8F-48F9-4455-DC99-AB635FEA6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AB088-8221-56A4-E73A-685C5F622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8F396-90F6-601E-3C2F-58364345BADC}"/>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7E56BFA3-ECB5-D2DA-2AD0-35DF78AC6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D3B44-6E7B-6003-0661-13863926EAF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4712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8824-5A96-D469-6EEC-6D9AAD31F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DDE3B-5931-B1E8-23D2-82150D86F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FCB9F-4357-E2C5-5872-340FC3D8C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F379-A2ED-8613-90DE-05927FC7A290}"/>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6" name="Footer Placeholder 5">
            <a:extLst>
              <a:ext uri="{FF2B5EF4-FFF2-40B4-BE49-F238E27FC236}">
                <a16:creationId xmlns:a16="http://schemas.microsoft.com/office/drawing/2014/main" id="{E43864B6-8A9D-F6E2-99F5-20D343AA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CABB-D964-06CB-D392-C6C5C062A95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680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B16D-0DD1-8764-384A-D85CC34123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53E02-3BAF-6B78-FF09-217E35236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CB631-E88B-D28E-F390-60176F9EB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67932-787E-5778-1F82-009140648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681D1-F5DF-305B-3C89-E0B3EE67E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FDC-3557-53FE-68BC-5A205E52CCDB}"/>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8" name="Footer Placeholder 7">
            <a:extLst>
              <a:ext uri="{FF2B5EF4-FFF2-40B4-BE49-F238E27FC236}">
                <a16:creationId xmlns:a16="http://schemas.microsoft.com/office/drawing/2014/main" id="{BBEAB18C-F3BD-98B9-E474-6B716A751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AC6A4B-1FE0-4F9A-F290-516B7F9FCF0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26476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BF83-BDD3-A697-63BD-A19EAFB2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7C6A3-4CB1-D772-3AF1-FC9D8E811055}"/>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4" name="Footer Placeholder 3">
            <a:extLst>
              <a:ext uri="{FF2B5EF4-FFF2-40B4-BE49-F238E27FC236}">
                <a16:creationId xmlns:a16="http://schemas.microsoft.com/office/drawing/2014/main" id="{2EF1FE15-6358-1D14-563F-4DE2E22BA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A6330-E29B-0CC1-E42B-28AC412BAD4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4135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9BE9F-98F1-FE82-F84E-C9BFF7DE9307}"/>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3" name="Footer Placeholder 2">
            <a:extLst>
              <a:ext uri="{FF2B5EF4-FFF2-40B4-BE49-F238E27FC236}">
                <a16:creationId xmlns:a16="http://schemas.microsoft.com/office/drawing/2014/main" id="{77644566-E5A0-9632-068A-4329EE97C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AE3A3E-385E-DE86-DCF3-F3FD2ECBF20F}"/>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769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BCAA-F5D3-3031-48C1-83F42ABB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08137-6008-0F90-B01A-B52AFD40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DA888-A826-8B4F-6D1C-FB2B27B80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EC561-0251-F7A8-D417-08EF72BE5439}"/>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6" name="Footer Placeholder 5">
            <a:extLst>
              <a:ext uri="{FF2B5EF4-FFF2-40B4-BE49-F238E27FC236}">
                <a16:creationId xmlns:a16="http://schemas.microsoft.com/office/drawing/2014/main" id="{80D57A83-1988-7106-0020-334EE3E1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04332-90F1-AA45-7D0A-101192F72EED}"/>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76508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63-A3C0-F286-8966-ED52FF9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EEDE5E-12F1-0BC5-9B55-DB33EA111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B5EF6-91A7-A217-DDB8-B1BEF1168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A8B86-C0AC-5F27-5582-318E328FC23D}"/>
              </a:ext>
            </a:extLst>
          </p:cNvPr>
          <p:cNvSpPr>
            <a:spLocks noGrp="1"/>
          </p:cNvSpPr>
          <p:nvPr>
            <p:ph type="dt" sz="half" idx="10"/>
          </p:nvPr>
        </p:nvSpPr>
        <p:spPr/>
        <p:txBody>
          <a:bodyPr/>
          <a:lstStyle/>
          <a:p>
            <a:fld id="{D0A88329-5E87-4A36-A27D-8F79879C461B}" type="datetimeFigureOut">
              <a:rPr lang="en-US" smtClean="0"/>
              <a:t>5/17/24</a:t>
            </a:fld>
            <a:endParaRPr lang="en-US"/>
          </a:p>
        </p:txBody>
      </p:sp>
      <p:sp>
        <p:nvSpPr>
          <p:cNvPr id="6" name="Footer Placeholder 5">
            <a:extLst>
              <a:ext uri="{FF2B5EF4-FFF2-40B4-BE49-F238E27FC236}">
                <a16:creationId xmlns:a16="http://schemas.microsoft.com/office/drawing/2014/main" id="{BD472DEB-8FB0-533F-E280-28A687B2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4042-D433-208F-6019-CD8A093467B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6342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ECE72-212E-D682-DC80-1B28792A6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CF61BC-940A-1F3D-86F1-F70895CD8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7BD9-7C46-3837-4306-AC613C1BA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88329-5E87-4A36-A27D-8F79879C461B}" type="datetimeFigureOut">
              <a:rPr lang="en-US" smtClean="0"/>
              <a:t>5/17/24</a:t>
            </a:fld>
            <a:endParaRPr lang="en-US"/>
          </a:p>
        </p:txBody>
      </p:sp>
      <p:sp>
        <p:nvSpPr>
          <p:cNvPr id="5" name="Footer Placeholder 4">
            <a:extLst>
              <a:ext uri="{FF2B5EF4-FFF2-40B4-BE49-F238E27FC236}">
                <a16:creationId xmlns:a16="http://schemas.microsoft.com/office/drawing/2014/main" id="{D1685214-2143-DD23-69B1-AB8E0377A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A8229C-7675-9C4A-8FC1-F10529802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966AB2-4F89-4073-AF55-1376CFABAA31}" type="slidenum">
              <a:rPr lang="en-US" smtClean="0"/>
              <a:t>‹#›</a:t>
            </a:fld>
            <a:endParaRPr lang="en-US"/>
          </a:p>
        </p:txBody>
      </p:sp>
    </p:spTree>
    <p:extLst>
      <p:ext uri="{BB962C8B-B14F-4D97-AF65-F5344CB8AC3E}">
        <p14:creationId xmlns:p14="http://schemas.microsoft.com/office/powerpoint/2010/main" val="33313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chatgpt.com/share/225d8f40-b5c2-4700-aa37-1777e4a4a4b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tiff"/><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7.tiff"/></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1.gif"/><Relationship Id="rId3" Type="http://schemas.openxmlformats.org/officeDocument/2006/relationships/image" Target="../media/image1.png"/><Relationship Id="rId7" Type="http://schemas.openxmlformats.org/officeDocument/2006/relationships/image" Target="../media/image50.gi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g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png"/><Relationship Id="rId7" Type="http://schemas.openxmlformats.org/officeDocument/2006/relationships/image" Target="../media/image7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gif"/><Relationship Id="rId4" Type="http://schemas.openxmlformats.org/officeDocument/2006/relationships/image" Target="../media/image71.jpeg"/><Relationship Id="rId9" Type="http://schemas.openxmlformats.org/officeDocument/2006/relationships/image" Target="../media/image76.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shyamsn97/mario-gpt" TargetMode="External"/><Relationship Id="rId5" Type="http://schemas.openxmlformats.org/officeDocument/2006/relationships/image" Target="../media/image17.gif"/><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8.gif"/></Relationships>
</file>

<file path=ppt/slides/_rels/slide5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9.png"/></Relationships>
</file>

<file path=ppt/slides/_rels/slide5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80.png"/><Relationship Id="rId5" Type="http://schemas.openxmlformats.org/officeDocument/2006/relationships/diagramData" Target="../diagrams/data2.xml"/><Relationship Id="rId10" Type="http://schemas.openxmlformats.org/officeDocument/2006/relationships/image" Target="../media/image46.png"/><Relationship Id="rId4" Type="http://schemas.openxmlformats.org/officeDocument/2006/relationships/image" Target="../media/image2.png"/><Relationship Id="rId9" Type="http://schemas.microsoft.com/office/2007/relationships/diagramDrawing" Target="../diagrams/drawing2.xml"/></Relationships>
</file>

<file path=ppt/slides/_rels/slide5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61.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81.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6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68.png"/><Relationship Id="rId4" Type="http://schemas.openxmlformats.org/officeDocument/2006/relationships/image" Target="../media/image67.png"/><Relationship Id="rId9" Type="http://schemas.microsoft.com/office/2007/relationships/diagramDrawing" Target="../diagrams/drawing8.xml"/></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png"/><Relationship Id="rId7" Type="http://schemas.openxmlformats.org/officeDocument/2006/relationships/diagramData" Target="../diagrams/data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8.png"/><Relationship Id="rId11" Type="http://schemas.microsoft.com/office/2007/relationships/diagramDrawing" Target="../diagrams/drawing9.xml"/><Relationship Id="rId5" Type="http://schemas.openxmlformats.org/officeDocument/2006/relationships/image" Target="../media/image57.png"/><Relationship Id="rId10" Type="http://schemas.openxmlformats.org/officeDocument/2006/relationships/diagramColors" Target="../diagrams/colors9.xml"/><Relationship Id="rId4" Type="http://schemas.openxmlformats.org/officeDocument/2006/relationships/image" Target="../media/image56.png"/><Relationship Id="rId9" Type="http://schemas.openxmlformats.org/officeDocument/2006/relationships/diagramQuickStyle" Target="../diagrams/quickStyle9.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chatgpt.com/share/225d8f40-b5c2-4700-aa37-1777e4a4a4b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1C7991-52E7-1E31-AC5B-16999198050D}"/>
              </a:ext>
            </a:extLst>
          </p:cNvPr>
          <p:cNvSpPr>
            <a:spLocks noGrp="1"/>
          </p:cNvSpPr>
          <p:nvPr>
            <p:ph type="ctrTitle"/>
          </p:nvPr>
        </p:nvSpPr>
        <p:spPr>
          <a:xfrm>
            <a:off x="833729" y="979064"/>
            <a:ext cx="6961875" cy="2299229"/>
          </a:xfrm>
        </p:spPr>
        <p:txBody>
          <a:bodyPr vert="horz" lIns="91440" tIns="45720" rIns="91440" bIns="45720" rtlCol="0" anchor="ctr">
            <a:normAutofit/>
          </a:bodyPr>
          <a:lstStyle/>
          <a:p>
            <a:pPr algn="l"/>
            <a:r>
              <a:rPr lang="en-US" sz="4000" dirty="0">
                <a:latin typeface="Bahnschrift SemiBold Condensed" panose="020B0502040204020203" pitchFamily="34" charset="0"/>
              </a:rPr>
              <a:t>Prompt Wrangling: </a:t>
            </a:r>
            <a:br>
              <a:rPr lang="en-US" sz="4000" dirty="0">
                <a:latin typeface="Bahnschrift SemiBold Condensed" panose="020B0502040204020203" pitchFamily="34" charset="0"/>
              </a:rPr>
            </a:br>
            <a:r>
              <a:rPr lang="en-US" sz="4000" dirty="0">
                <a:latin typeface="Bahnschrift SemiBold Condensed" panose="020B0502040204020203" pitchFamily="34" charset="0"/>
              </a:rPr>
              <a:t>On Replication and Generalization in Large Language Models for PCG Levels</a:t>
            </a:r>
          </a:p>
        </p:txBody>
      </p:sp>
      <p:sp>
        <p:nvSpPr>
          <p:cNvPr id="3" name="Subtitle 2">
            <a:extLst>
              <a:ext uri="{FF2B5EF4-FFF2-40B4-BE49-F238E27FC236}">
                <a16:creationId xmlns:a16="http://schemas.microsoft.com/office/drawing/2014/main" id="{D428B9A8-FB87-CBF4-67E8-036DADFAD2B4}"/>
              </a:ext>
            </a:extLst>
          </p:cNvPr>
          <p:cNvSpPr>
            <a:spLocks noGrp="1"/>
          </p:cNvSpPr>
          <p:nvPr>
            <p:ph type="subTitle" idx="1"/>
          </p:nvPr>
        </p:nvSpPr>
        <p:spPr>
          <a:xfrm>
            <a:off x="1143034" y="3444558"/>
            <a:ext cx="3493982" cy="1662535"/>
          </a:xfrm>
        </p:spPr>
        <p:txBody>
          <a:bodyPr vert="horz" lIns="91440" tIns="45720" rIns="91440" bIns="45720" rtlCol="0">
            <a:normAutofit/>
          </a:bodyPr>
          <a:lstStyle/>
          <a:p>
            <a:pPr algn="l"/>
            <a:r>
              <a:rPr lang="en-US" sz="2000" dirty="0">
                <a:latin typeface="Bahnschrift SemiBold Condensed" panose="020B0502040204020203" pitchFamily="34" charset="0"/>
              </a:rPr>
              <a:t>Arash Moradi Karkaj</a:t>
            </a:r>
          </a:p>
          <a:p>
            <a:pPr algn="l"/>
            <a:r>
              <a:rPr lang="en-US" sz="2000" dirty="0">
                <a:latin typeface="Bahnschrift SemiBold Condensed" panose="020B0502040204020203" pitchFamily="34" charset="0"/>
              </a:rPr>
              <a:t>Mark J. Nelson</a:t>
            </a:r>
          </a:p>
          <a:p>
            <a:pPr algn="l"/>
            <a:r>
              <a:rPr lang="en-US" sz="2000" dirty="0">
                <a:latin typeface="Bahnschrift SemiBold Condensed" panose="020B0502040204020203" pitchFamily="34" charset="0"/>
              </a:rPr>
              <a:t>Ioannis Koutis</a:t>
            </a:r>
          </a:p>
          <a:p>
            <a:pPr algn="l"/>
            <a:r>
              <a:rPr lang="en-US" sz="2000" dirty="0">
                <a:latin typeface="Bahnschrift SemiBold Condensed" panose="020B0502040204020203" pitchFamily="34" charset="0"/>
              </a:rPr>
              <a:t>Amy K. Hoover</a:t>
            </a:r>
          </a:p>
        </p:txBody>
      </p:sp>
      <p:pic>
        <p:nvPicPr>
          <p:cNvPr id="5" name="Picture 4" descr="A cartoon of a castle&#10;&#10;Description automatically generated with medium confidence">
            <a:extLst>
              <a:ext uri="{FF2B5EF4-FFF2-40B4-BE49-F238E27FC236}">
                <a16:creationId xmlns:a16="http://schemas.microsoft.com/office/drawing/2014/main" id="{E14968D1-F192-9665-EF50-326673DA8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109" y="51144"/>
            <a:ext cx="2403636" cy="4370248"/>
          </a:xfrm>
          <a:prstGeom prst="rect">
            <a:avLst/>
          </a:prstGeom>
        </p:spPr>
      </p:pic>
      <p:pic>
        <p:nvPicPr>
          <p:cNvPr id="7" name="Picture 6" descr="A red and white logo&#10;&#10;Description automatically generated">
            <a:extLst>
              <a:ext uri="{FF2B5EF4-FFF2-40B4-BE49-F238E27FC236}">
                <a16:creationId xmlns:a16="http://schemas.microsoft.com/office/drawing/2014/main" id="{E591C755-5E05-43A1-0950-E47508859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591" y="4708190"/>
            <a:ext cx="2216129" cy="797806"/>
          </a:xfrm>
          <a:prstGeom prst="rect">
            <a:avLst/>
          </a:prstGeom>
        </p:spPr>
      </p:pic>
      <p:sp>
        <p:nvSpPr>
          <p:cNvPr id="27" name="TextBox 26">
            <a:extLst>
              <a:ext uri="{FF2B5EF4-FFF2-40B4-BE49-F238E27FC236}">
                <a16:creationId xmlns:a16="http://schemas.microsoft.com/office/drawing/2014/main" id="{B31F44AF-B93C-E9B8-762D-FF3FA1E5B137}"/>
              </a:ext>
            </a:extLst>
          </p:cNvPr>
          <p:cNvSpPr txBox="1"/>
          <p:nvPr/>
        </p:nvSpPr>
        <p:spPr>
          <a:xfrm>
            <a:off x="8417212" y="4447252"/>
            <a:ext cx="2286889" cy="307777"/>
          </a:xfrm>
          <a:prstGeom prst="rect">
            <a:avLst/>
          </a:prstGeom>
          <a:noFill/>
        </p:spPr>
        <p:txBody>
          <a:bodyPr wrap="square">
            <a:spAutoFit/>
          </a:bodyPr>
          <a:lstStyle/>
          <a:p>
            <a:pPr algn="ctr">
              <a:spcAft>
                <a:spcPts val="600"/>
              </a:spcAft>
            </a:pPr>
            <a:r>
              <a:rPr lang="en-US" sz="1400" dirty="0">
                <a:solidFill>
                  <a:schemeClr val="tx1">
                    <a:lumMod val="75000"/>
                    <a:lumOff val="25000"/>
                  </a:schemeClr>
                </a:solidFill>
                <a:latin typeface="Bahnschrift SemiBold Condensed" panose="020B0502040204020203" pitchFamily="34" charset="0"/>
              </a:rPr>
              <a:t>Foundations of Digital Games 2024</a:t>
            </a:r>
          </a:p>
        </p:txBody>
      </p:sp>
      <p:sp>
        <p:nvSpPr>
          <p:cNvPr id="29" name="TextBox 28">
            <a:extLst>
              <a:ext uri="{FF2B5EF4-FFF2-40B4-BE49-F238E27FC236}">
                <a16:creationId xmlns:a16="http://schemas.microsoft.com/office/drawing/2014/main" id="{2C97E3B6-EC72-B054-76C5-4EB7499AEA87}"/>
              </a:ext>
            </a:extLst>
          </p:cNvPr>
          <p:cNvSpPr txBox="1"/>
          <p:nvPr/>
        </p:nvSpPr>
        <p:spPr>
          <a:xfrm>
            <a:off x="8671718" y="5469884"/>
            <a:ext cx="1777873" cy="276999"/>
          </a:xfrm>
          <a:prstGeom prst="rect">
            <a:avLst/>
          </a:prstGeom>
          <a:noFill/>
        </p:spPr>
        <p:txBody>
          <a:bodyPr wrap="square">
            <a:spAutoFit/>
          </a:bodyPr>
          <a:lstStyle/>
          <a:p>
            <a:pPr algn="ctr">
              <a:spcAft>
                <a:spcPts val="600"/>
              </a:spcAft>
            </a:pPr>
            <a:r>
              <a:rPr lang="en-US" sz="1200" dirty="0">
                <a:solidFill>
                  <a:schemeClr val="tx1">
                    <a:lumMod val="75000"/>
                    <a:lumOff val="25000"/>
                  </a:schemeClr>
                </a:solidFill>
                <a:latin typeface="Bahnschrift SemiBold Condensed" panose="020B0502040204020203" pitchFamily="34" charset="0"/>
              </a:rPr>
              <a:t>Worcester Polytechnic Institute</a:t>
            </a:r>
            <a:endParaRPr lang="en-US" sz="1200" dirty="0">
              <a:solidFill>
                <a:schemeClr val="tx1">
                  <a:lumMod val="75000"/>
                  <a:lumOff val="25000"/>
                </a:schemeClr>
              </a:solidFill>
            </a:endParaRPr>
          </a:p>
        </p:txBody>
      </p:sp>
      <p:pic>
        <p:nvPicPr>
          <p:cNvPr id="31" name="Picture 30" descr="A blue and white logo&#10;&#10;Description automatically generated">
            <a:extLst>
              <a:ext uri="{FF2B5EF4-FFF2-40B4-BE49-F238E27FC236}">
                <a16:creationId xmlns:a16="http://schemas.microsoft.com/office/drawing/2014/main" id="{1666F2B3-23AB-B828-C7F3-A75354C78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941" y="6191567"/>
            <a:ext cx="527305" cy="365761"/>
          </a:xfrm>
          <a:prstGeom prst="rect">
            <a:avLst/>
          </a:prstGeom>
        </p:spPr>
      </p:pic>
      <p:pic>
        <p:nvPicPr>
          <p:cNvPr id="33" name="Picture 32" descr="A close-up of a red light&#10;&#10;Description automatically generated">
            <a:extLst>
              <a:ext uri="{FF2B5EF4-FFF2-40B4-BE49-F238E27FC236}">
                <a16:creationId xmlns:a16="http://schemas.microsoft.com/office/drawing/2014/main" id="{DA392131-9FA4-677A-9C8E-7197078DB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8849" y="6279655"/>
            <a:ext cx="929511" cy="287478"/>
          </a:xfrm>
          <a:prstGeom prst="rect">
            <a:avLst/>
          </a:prstGeom>
        </p:spPr>
      </p:pic>
      <p:pic>
        <p:nvPicPr>
          <p:cNvPr id="37" name="Picture 36" descr="A blue text on a black background&#10;&#10;Description automatically generated">
            <a:extLst>
              <a:ext uri="{FF2B5EF4-FFF2-40B4-BE49-F238E27FC236}">
                <a16:creationId xmlns:a16="http://schemas.microsoft.com/office/drawing/2014/main" id="{879F3747-BA14-9C53-5B96-6602062A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6673" y="6246745"/>
            <a:ext cx="1073644" cy="332740"/>
          </a:xfrm>
          <a:prstGeom prst="rect">
            <a:avLst/>
          </a:prstGeom>
        </p:spPr>
      </p:pic>
      <p:pic>
        <p:nvPicPr>
          <p:cNvPr id="39" name="Picture 38" descr="A black and white logo&#10;&#10;Description automatically generated">
            <a:extLst>
              <a:ext uri="{FF2B5EF4-FFF2-40B4-BE49-F238E27FC236}">
                <a16:creationId xmlns:a16="http://schemas.microsoft.com/office/drawing/2014/main" id="{985F772A-1924-F1DC-3929-0FFF60E15C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5167" y="5807434"/>
            <a:ext cx="1104761" cy="400518"/>
          </a:xfrm>
          <a:prstGeom prst="rect">
            <a:avLst/>
          </a:prstGeom>
        </p:spPr>
      </p:pic>
      <p:pic>
        <p:nvPicPr>
          <p:cNvPr id="41" name="Picture 40" descr="A green logo with a black background&#10;&#10;Description automatically generated">
            <a:extLst>
              <a:ext uri="{FF2B5EF4-FFF2-40B4-BE49-F238E27FC236}">
                <a16:creationId xmlns:a16="http://schemas.microsoft.com/office/drawing/2014/main" id="{584AC5DF-A72C-B59C-1999-C3EE646D2D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8992" y="5833853"/>
            <a:ext cx="1500576" cy="373975"/>
          </a:xfrm>
          <a:prstGeom prst="rect">
            <a:avLst/>
          </a:prstGeom>
        </p:spPr>
      </p:pic>
    </p:spTree>
    <p:extLst>
      <p:ext uri="{BB962C8B-B14F-4D97-AF65-F5344CB8AC3E}">
        <p14:creationId xmlns:p14="http://schemas.microsoft.com/office/powerpoint/2010/main" val="251747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The Result</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sp>
        <p:nvSpPr>
          <p:cNvPr id="6" name="TextBox 5">
            <a:extLst>
              <a:ext uri="{FF2B5EF4-FFF2-40B4-BE49-F238E27FC236}">
                <a16:creationId xmlns:a16="http://schemas.microsoft.com/office/drawing/2014/main" id="{71577014-E60D-D937-2862-B57A8F9C1CC7}"/>
              </a:ext>
            </a:extLst>
          </p:cNvPr>
          <p:cNvSpPr txBox="1"/>
          <p:nvPr/>
        </p:nvSpPr>
        <p:spPr>
          <a:xfrm>
            <a:off x="8162364" y="2836931"/>
            <a:ext cx="4267748" cy="923330"/>
          </a:xfrm>
          <a:prstGeom prst="rect">
            <a:avLst/>
          </a:prstGeom>
          <a:noFill/>
        </p:spPr>
        <p:txBody>
          <a:bodyPr wrap="square">
            <a:spAutoFit/>
          </a:bodyPr>
          <a:lstStyle/>
          <a:p>
            <a:r>
              <a:rPr lang="en-US" dirty="0">
                <a:hlinkClick r:id="rId4"/>
              </a:rPr>
              <a:t>https://chatgpt.com/share/225d8f40-b5c2-4700-aa37-1777e4a4a4b6</a:t>
            </a:r>
            <a:endParaRPr lang="en-US" dirty="0"/>
          </a:p>
          <a:p>
            <a:endParaRPr lang="en-US" dirty="0"/>
          </a:p>
        </p:txBody>
      </p:sp>
      <p:pic>
        <p:nvPicPr>
          <p:cNvPr id="12" name="Picture 11">
            <a:extLst>
              <a:ext uri="{FF2B5EF4-FFF2-40B4-BE49-F238E27FC236}">
                <a16:creationId xmlns:a16="http://schemas.microsoft.com/office/drawing/2014/main" id="{86BAE853-794B-9379-66AF-92049E7A220D}"/>
              </a:ext>
            </a:extLst>
          </p:cNvPr>
          <p:cNvPicPr>
            <a:picLocks noChangeAspect="1"/>
          </p:cNvPicPr>
          <p:nvPr/>
        </p:nvPicPr>
        <p:blipFill>
          <a:blip r:embed="rId5"/>
          <a:stretch>
            <a:fillRect/>
          </a:stretch>
        </p:blipFill>
        <p:spPr>
          <a:xfrm>
            <a:off x="8245848" y="394542"/>
            <a:ext cx="3472703" cy="2503143"/>
          </a:xfrm>
          <a:prstGeom prst="rect">
            <a:avLst/>
          </a:prstGeom>
        </p:spPr>
      </p:pic>
      <p:pic>
        <p:nvPicPr>
          <p:cNvPr id="20" name="Content Placeholder 19" descr="A screenshot of a phone&#10;&#10;Description automatically generated">
            <a:extLst>
              <a:ext uri="{FF2B5EF4-FFF2-40B4-BE49-F238E27FC236}">
                <a16:creationId xmlns:a16="http://schemas.microsoft.com/office/drawing/2014/main" id="{818DE6F6-86CD-FEFE-CCE8-D9419D5D85D3}"/>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77933" y="1567128"/>
            <a:ext cx="3472702" cy="4351338"/>
          </a:xfrm>
        </p:spPr>
      </p:pic>
      <p:cxnSp>
        <p:nvCxnSpPr>
          <p:cNvPr id="22" name="Straight Connector 21">
            <a:extLst>
              <a:ext uri="{FF2B5EF4-FFF2-40B4-BE49-F238E27FC236}">
                <a16:creationId xmlns:a16="http://schemas.microsoft.com/office/drawing/2014/main" id="{7BF28627-D6DC-6C7B-CC72-F3529982CD98}"/>
              </a:ext>
            </a:extLst>
          </p:cNvPr>
          <p:cNvCxnSpPr>
            <a:cxnSpLocks/>
            <a:stCxn id="5" idx="1"/>
          </p:cNvCxnSpPr>
          <p:nvPr/>
        </p:nvCxnSpPr>
        <p:spPr>
          <a:xfrm flipH="1" flipV="1">
            <a:off x="2404533" y="4662488"/>
            <a:ext cx="2038555" cy="36397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5" name="Picture 4" descr="Screenshot of a screenshot of a computer program&#10;&#10;Description automatically generated">
            <a:extLst>
              <a:ext uri="{FF2B5EF4-FFF2-40B4-BE49-F238E27FC236}">
                <a16:creationId xmlns:a16="http://schemas.microsoft.com/office/drawing/2014/main" id="{6C761EED-CF79-3C2B-35CD-E39E1641351B}"/>
              </a:ext>
            </a:extLst>
          </p:cNvPr>
          <p:cNvPicPr>
            <a:picLocks noChangeAspect="1"/>
          </p:cNvPicPr>
          <p:nvPr/>
        </p:nvPicPr>
        <p:blipFill rotWithShape="1">
          <a:blip r:embed="rId7">
            <a:extLst>
              <a:ext uri="{28A0092B-C50C-407E-A947-70E740481C1C}">
                <a14:useLocalDpi xmlns:a14="http://schemas.microsoft.com/office/drawing/2010/main" val="0"/>
              </a:ext>
            </a:extLst>
          </a:blip>
          <a:srcRect t="62324" b="2662"/>
          <a:stretch/>
        </p:blipFill>
        <p:spPr>
          <a:xfrm>
            <a:off x="4443088" y="3391663"/>
            <a:ext cx="7438552" cy="3269590"/>
          </a:xfrm>
          <a:prstGeom prst="rect">
            <a:avLst/>
          </a:prstGeom>
        </p:spPr>
      </p:pic>
    </p:spTree>
    <p:extLst>
      <p:ext uri="{BB962C8B-B14F-4D97-AF65-F5344CB8AC3E}">
        <p14:creationId xmlns:p14="http://schemas.microsoft.com/office/powerpoint/2010/main" val="3111667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XML</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F828FDA-5C38-E63B-736E-171E7A291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173162"/>
            <a:ext cx="4642730" cy="2789237"/>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67ABABEB-DCFA-1920-74E6-69BB8127C2AE}"/>
              </a:ext>
            </a:extLst>
          </p:cNvPr>
          <p:cNvPicPr>
            <a:picLocks noChangeAspect="1"/>
          </p:cNvPicPr>
          <p:nvPr/>
        </p:nvPicPr>
        <p:blipFill rotWithShape="1">
          <a:blip r:embed="rId5">
            <a:extLst>
              <a:ext uri="{28A0092B-C50C-407E-A947-70E740481C1C}">
                <a14:useLocalDpi xmlns:a14="http://schemas.microsoft.com/office/drawing/2010/main" val="0"/>
              </a:ext>
            </a:extLst>
          </a:blip>
          <a:srcRect r="49486"/>
          <a:stretch/>
        </p:blipFill>
        <p:spPr>
          <a:xfrm>
            <a:off x="6172200" y="824657"/>
            <a:ext cx="4936067" cy="5780187"/>
          </a:xfrm>
          <a:prstGeom prst="rect">
            <a:avLst/>
          </a:prstGeom>
        </p:spPr>
      </p:pic>
      <p:pic>
        <p:nvPicPr>
          <p:cNvPr id="8" name="Picture 7" descr="Screenshot of a screenshot of a computer program&#10;&#10;Description automatically generated">
            <a:extLst>
              <a:ext uri="{FF2B5EF4-FFF2-40B4-BE49-F238E27FC236}">
                <a16:creationId xmlns:a16="http://schemas.microsoft.com/office/drawing/2014/main" id="{0319F736-EF20-D78C-0020-9E8336C0F774}"/>
              </a:ext>
            </a:extLst>
          </p:cNvPr>
          <p:cNvPicPr>
            <a:picLocks noChangeAspect="1"/>
          </p:cNvPicPr>
          <p:nvPr/>
        </p:nvPicPr>
        <p:blipFill rotWithShape="1">
          <a:blip r:embed="rId6">
            <a:extLst>
              <a:ext uri="{28A0092B-C50C-407E-A947-70E740481C1C}">
                <a14:useLocalDpi xmlns:a14="http://schemas.microsoft.com/office/drawing/2010/main" val="0"/>
              </a:ext>
            </a:extLst>
          </a:blip>
          <a:srcRect t="62324" b="2662"/>
          <a:stretch/>
        </p:blipFill>
        <p:spPr>
          <a:xfrm>
            <a:off x="1276750" y="4352431"/>
            <a:ext cx="4487949" cy="1972662"/>
          </a:xfrm>
          <a:prstGeom prst="rect">
            <a:avLst/>
          </a:prstGeom>
        </p:spPr>
      </p:pic>
      <p:cxnSp>
        <p:nvCxnSpPr>
          <p:cNvPr id="11" name="Straight Connector 10">
            <a:extLst>
              <a:ext uri="{FF2B5EF4-FFF2-40B4-BE49-F238E27FC236}">
                <a16:creationId xmlns:a16="http://schemas.microsoft.com/office/drawing/2014/main" id="{74692AFE-1387-F9D5-A507-0EDB0EF5A393}"/>
              </a:ext>
            </a:extLst>
          </p:cNvPr>
          <p:cNvCxnSpPr>
            <a:cxnSpLocks/>
          </p:cNvCxnSpPr>
          <p:nvPr/>
        </p:nvCxnSpPr>
        <p:spPr>
          <a:xfrm>
            <a:off x="1862667" y="3429000"/>
            <a:ext cx="660400" cy="923431"/>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2563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XML</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F828FDA-5C38-E63B-736E-171E7A291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173162"/>
            <a:ext cx="4642730" cy="2789237"/>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67ABABEB-DCFA-1920-74E6-69BB8127C2AE}"/>
              </a:ext>
            </a:extLst>
          </p:cNvPr>
          <p:cNvPicPr>
            <a:picLocks noChangeAspect="1"/>
          </p:cNvPicPr>
          <p:nvPr/>
        </p:nvPicPr>
        <p:blipFill rotWithShape="1">
          <a:blip r:embed="rId5">
            <a:extLst>
              <a:ext uri="{28A0092B-C50C-407E-A947-70E740481C1C}">
                <a14:useLocalDpi xmlns:a14="http://schemas.microsoft.com/office/drawing/2010/main" val="0"/>
              </a:ext>
            </a:extLst>
          </a:blip>
          <a:srcRect r="49486"/>
          <a:stretch/>
        </p:blipFill>
        <p:spPr>
          <a:xfrm>
            <a:off x="6172200" y="824657"/>
            <a:ext cx="4936067" cy="5780187"/>
          </a:xfrm>
          <a:prstGeom prst="rect">
            <a:avLst/>
          </a:prstGeom>
        </p:spPr>
      </p:pic>
      <p:pic>
        <p:nvPicPr>
          <p:cNvPr id="8" name="Picture 7" descr="Screenshot of a screenshot of a computer program&#10;&#10;Description automatically generated">
            <a:extLst>
              <a:ext uri="{FF2B5EF4-FFF2-40B4-BE49-F238E27FC236}">
                <a16:creationId xmlns:a16="http://schemas.microsoft.com/office/drawing/2014/main" id="{0319F736-EF20-D78C-0020-9E8336C0F774}"/>
              </a:ext>
            </a:extLst>
          </p:cNvPr>
          <p:cNvPicPr>
            <a:picLocks noChangeAspect="1"/>
          </p:cNvPicPr>
          <p:nvPr/>
        </p:nvPicPr>
        <p:blipFill rotWithShape="1">
          <a:blip r:embed="rId6">
            <a:extLst>
              <a:ext uri="{28A0092B-C50C-407E-A947-70E740481C1C}">
                <a14:useLocalDpi xmlns:a14="http://schemas.microsoft.com/office/drawing/2010/main" val="0"/>
              </a:ext>
            </a:extLst>
          </a:blip>
          <a:srcRect t="62324" b="2662"/>
          <a:stretch/>
        </p:blipFill>
        <p:spPr>
          <a:xfrm>
            <a:off x="1276750" y="4352431"/>
            <a:ext cx="4487949" cy="1972662"/>
          </a:xfrm>
          <a:prstGeom prst="rect">
            <a:avLst/>
          </a:prstGeom>
        </p:spPr>
      </p:pic>
      <p:cxnSp>
        <p:nvCxnSpPr>
          <p:cNvPr id="11" name="Straight Connector 10">
            <a:extLst>
              <a:ext uri="{FF2B5EF4-FFF2-40B4-BE49-F238E27FC236}">
                <a16:creationId xmlns:a16="http://schemas.microsoft.com/office/drawing/2014/main" id="{74692AFE-1387-F9D5-A507-0EDB0EF5A393}"/>
              </a:ext>
            </a:extLst>
          </p:cNvPr>
          <p:cNvCxnSpPr>
            <a:cxnSpLocks/>
          </p:cNvCxnSpPr>
          <p:nvPr/>
        </p:nvCxnSpPr>
        <p:spPr>
          <a:xfrm>
            <a:off x="1862667" y="3429000"/>
            <a:ext cx="660400" cy="923431"/>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25" name="Picture 24" descr="A math equations on a white background&#10;&#10;Description automatically generated">
            <a:extLst>
              <a:ext uri="{FF2B5EF4-FFF2-40B4-BE49-F238E27FC236}">
                <a16:creationId xmlns:a16="http://schemas.microsoft.com/office/drawing/2014/main" id="{CB3BD46D-0CFD-CF2F-6F01-4607FA6112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720" y="2330449"/>
            <a:ext cx="4373210" cy="3113338"/>
          </a:xfrm>
          <a:prstGeom prst="rect">
            <a:avLst/>
          </a:prstGeom>
        </p:spPr>
      </p:pic>
    </p:spTree>
    <p:extLst>
      <p:ext uri="{BB962C8B-B14F-4D97-AF65-F5344CB8AC3E}">
        <p14:creationId xmlns:p14="http://schemas.microsoft.com/office/powerpoint/2010/main" val="178593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XML</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5" name="Picture 4" descr="A screenshot of a computer&#10;&#10;Description automatically generated">
            <a:extLst>
              <a:ext uri="{FF2B5EF4-FFF2-40B4-BE49-F238E27FC236}">
                <a16:creationId xmlns:a16="http://schemas.microsoft.com/office/drawing/2014/main" id="{FF828FDA-5C38-E63B-736E-171E7A291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173162"/>
            <a:ext cx="4642730" cy="2789237"/>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67ABABEB-DCFA-1920-74E6-69BB8127C2AE}"/>
              </a:ext>
            </a:extLst>
          </p:cNvPr>
          <p:cNvPicPr>
            <a:picLocks noChangeAspect="1"/>
          </p:cNvPicPr>
          <p:nvPr/>
        </p:nvPicPr>
        <p:blipFill rotWithShape="1">
          <a:blip r:embed="rId5">
            <a:extLst>
              <a:ext uri="{28A0092B-C50C-407E-A947-70E740481C1C}">
                <a14:useLocalDpi xmlns:a14="http://schemas.microsoft.com/office/drawing/2010/main" val="0"/>
              </a:ext>
            </a:extLst>
          </a:blip>
          <a:srcRect r="49486"/>
          <a:stretch/>
        </p:blipFill>
        <p:spPr>
          <a:xfrm>
            <a:off x="6172200" y="824657"/>
            <a:ext cx="4936067" cy="5780187"/>
          </a:xfrm>
          <a:prstGeom prst="rect">
            <a:avLst/>
          </a:prstGeom>
        </p:spPr>
      </p:pic>
      <p:pic>
        <p:nvPicPr>
          <p:cNvPr id="8" name="Picture 7" descr="Screenshot of a screenshot of a computer program&#10;&#10;Description automatically generated">
            <a:extLst>
              <a:ext uri="{FF2B5EF4-FFF2-40B4-BE49-F238E27FC236}">
                <a16:creationId xmlns:a16="http://schemas.microsoft.com/office/drawing/2014/main" id="{0319F736-EF20-D78C-0020-9E8336C0F774}"/>
              </a:ext>
            </a:extLst>
          </p:cNvPr>
          <p:cNvPicPr>
            <a:picLocks noChangeAspect="1"/>
          </p:cNvPicPr>
          <p:nvPr/>
        </p:nvPicPr>
        <p:blipFill rotWithShape="1">
          <a:blip r:embed="rId6">
            <a:extLst>
              <a:ext uri="{28A0092B-C50C-407E-A947-70E740481C1C}">
                <a14:useLocalDpi xmlns:a14="http://schemas.microsoft.com/office/drawing/2010/main" val="0"/>
              </a:ext>
            </a:extLst>
          </a:blip>
          <a:srcRect t="62324" b="2662"/>
          <a:stretch/>
        </p:blipFill>
        <p:spPr>
          <a:xfrm>
            <a:off x="1276750" y="4352431"/>
            <a:ext cx="4487949" cy="1972662"/>
          </a:xfrm>
          <a:prstGeom prst="rect">
            <a:avLst/>
          </a:prstGeom>
        </p:spPr>
      </p:pic>
      <p:cxnSp>
        <p:nvCxnSpPr>
          <p:cNvPr id="11" name="Straight Connector 10">
            <a:extLst>
              <a:ext uri="{FF2B5EF4-FFF2-40B4-BE49-F238E27FC236}">
                <a16:creationId xmlns:a16="http://schemas.microsoft.com/office/drawing/2014/main" id="{74692AFE-1387-F9D5-A507-0EDB0EF5A393}"/>
              </a:ext>
            </a:extLst>
          </p:cNvPr>
          <p:cNvCxnSpPr>
            <a:cxnSpLocks/>
          </p:cNvCxnSpPr>
          <p:nvPr/>
        </p:nvCxnSpPr>
        <p:spPr>
          <a:xfrm>
            <a:off x="1862667" y="3429000"/>
            <a:ext cx="660400" cy="923431"/>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pic>
        <p:nvPicPr>
          <p:cNvPr id="25" name="Picture 24" descr="A math equations on a white background&#10;&#10;Description automatically generated">
            <a:extLst>
              <a:ext uri="{FF2B5EF4-FFF2-40B4-BE49-F238E27FC236}">
                <a16:creationId xmlns:a16="http://schemas.microsoft.com/office/drawing/2014/main" id="{CB3BD46D-0CFD-CF2F-6F01-4607FA6112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720" y="2330449"/>
            <a:ext cx="4373210" cy="3113338"/>
          </a:xfrm>
          <a:prstGeom prst="rect">
            <a:avLst/>
          </a:prstGeom>
        </p:spPr>
      </p:pic>
    </p:spTree>
    <p:extLst>
      <p:ext uri="{BB962C8B-B14F-4D97-AF65-F5344CB8AC3E}">
        <p14:creationId xmlns:p14="http://schemas.microsoft.com/office/powerpoint/2010/main" val="3932425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To Science Birds</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25" name="Picture 24" descr="A math equations on a white background&#10;&#10;Description automatically generated">
            <a:extLst>
              <a:ext uri="{FF2B5EF4-FFF2-40B4-BE49-F238E27FC236}">
                <a16:creationId xmlns:a16="http://schemas.microsoft.com/office/drawing/2014/main" id="{CB3BD46D-0CFD-CF2F-6F01-4607FA611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720" y="2330449"/>
            <a:ext cx="4373210" cy="3113338"/>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A41D35B5-0646-ACE0-51F0-E0B650A4B2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2801" y="1207991"/>
            <a:ext cx="7136680" cy="5013518"/>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9400F2D8-8C0F-9ABA-F8AE-024EE66F96E2}"/>
              </a:ext>
            </a:extLst>
          </p:cNvPr>
          <p:cNvPicPr>
            <a:picLocks noChangeAspect="1"/>
          </p:cNvPicPr>
          <p:nvPr/>
        </p:nvPicPr>
        <p:blipFill rotWithShape="1">
          <a:blip r:embed="rId6">
            <a:extLst>
              <a:ext uri="{28A0092B-C50C-407E-A947-70E740481C1C}">
                <a14:useLocalDpi xmlns:a14="http://schemas.microsoft.com/office/drawing/2010/main" val="0"/>
              </a:ext>
            </a:extLst>
          </a:blip>
          <a:srcRect r="49486"/>
          <a:stretch/>
        </p:blipFill>
        <p:spPr>
          <a:xfrm>
            <a:off x="432519" y="1165874"/>
            <a:ext cx="3814423" cy="4466730"/>
          </a:xfrm>
          <a:prstGeom prst="rect">
            <a:avLst/>
          </a:prstGeom>
        </p:spPr>
      </p:pic>
      <p:pic>
        <p:nvPicPr>
          <p:cNvPr id="7" name="Picture 6" descr="A math equations on a white background&#10;&#10;Description automatically generated">
            <a:extLst>
              <a:ext uri="{FF2B5EF4-FFF2-40B4-BE49-F238E27FC236}">
                <a16:creationId xmlns:a16="http://schemas.microsoft.com/office/drawing/2014/main" id="{6898781C-D10D-4EBA-1DBF-539E15C8E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39" y="2671665"/>
            <a:ext cx="3379467" cy="2405881"/>
          </a:xfrm>
          <a:prstGeom prst="rect">
            <a:avLst/>
          </a:prstGeom>
        </p:spPr>
      </p:pic>
      <p:cxnSp>
        <p:nvCxnSpPr>
          <p:cNvPr id="12" name="Straight Connector 11">
            <a:extLst>
              <a:ext uri="{FF2B5EF4-FFF2-40B4-BE49-F238E27FC236}">
                <a16:creationId xmlns:a16="http://schemas.microsoft.com/office/drawing/2014/main" id="{9AD3ADAF-DEEA-07F9-BF04-17BA0521F872}"/>
              </a:ext>
            </a:extLst>
          </p:cNvPr>
          <p:cNvCxnSpPr>
            <a:cxnSpLocks/>
          </p:cNvCxnSpPr>
          <p:nvPr/>
        </p:nvCxnSpPr>
        <p:spPr>
          <a:xfrm flipH="1">
            <a:off x="3717439" y="4098431"/>
            <a:ext cx="728133" cy="0"/>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852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s screenshot of a phone&#10;&#10;Description automatically generated">
            <a:extLst>
              <a:ext uri="{FF2B5EF4-FFF2-40B4-BE49-F238E27FC236}">
                <a16:creationId xmlns:a16="http://schemas.microsoft.com/office/drawing/2014/main" id="{E43A24A2-D6B1-4D8C-61BF-E65FEBA393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1054" y="993098"/>
            <a:ext cx="2641018" cy="5238842"/>
          </a:xfrm>
        </p:spPr>
      </p:pic>
      <p:pic>
        <p:nvPicPr>
          <p:cNvPr id="7" name="Picture 6" descr="A screenshot of a computer&#10;&#10;Description automatically generated">
            <a:extLst>
              <a:ext uri="{FF2B5EF4-FFF2-40B4-BE49-F238E27FC236}">
                <a16:creationId xmlns:a16="http://schemas.microsoft.com/office/drawing/2014/main" id="{BFFEAD58-B0F8-6442-3B44-BECFDC4FD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449" y="993098"/>
            <a:ext cx="4012969" cy="564600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866AA3A-2690-186F-0674-1DC358BEF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5224" y="993098"/>
            <a:ext cx="4076305" cy="5499777"/>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5DF0052-CFDC-E25C-6F8C-9B0EC5798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3D6188F4-588C-941D-037A-1B594F35C0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6" name="Title 1">
            <a:extLst>
              <a:ext uri="{FF2B5EF4-FFF2-40B4-BE49-F238E27FC236}">
                <a16:creationId xmlns:a16="http://schemas.microsoft.com/office/drawing/2014/main" id="{865B9E73-A8A9-ED41-087C-264D50B45CC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8" name="Slide Number Placeholder 5">
            <a:extLst>
              <a:ext uri="{FF2B5EF4-FFF2-40B4-BE49-F238E27FC236}">
                <a16:creationId xmlns:a16="http://schemas.microsoft.com/office/drawing/2014/main" id="{973147C7-658D-BFD5-6F43-AB85FDB03CE6}"/>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3542230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907" y="2695850"/>
            <a:ext cx="4770703" cy="2506533"/>
          </a:xfrm>
        </p:spPr>
      </p:pic>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107" y="1599107"/>
            <a:ext cx="5784986" cy="4313506"/>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4D087B1-BE3F-7DFC-D39E-6D8DEB321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6375967-238D-1107-A765-D35DBB839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16</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Tree>
    <p:extLst>
      <p:ext uri="{BB962C8B-B14F-4D97-AF65-F5344CB8AC3E}">
        <p14:creationId xmlns:p14="http://schemas.microsoft.com/office/powerpoint/2010/main" val="1820955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907" y="2695850"/>
            <a:ext cx="4770703" cy="2506533"/>
          </a:xfrm>
        </p:spPr>
      </p:pic>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107" y="1599107"/>
            <a:ext cx="5784986" cy="4313506"/>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4D087B1-BE3F-7DFC-D39E-6D8DEB321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6375967-238D-1107-A765-D35DBB839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17</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
        <p:nvSpPr>
          <p:cNvPr id="7" name="Rectangle 6">
            <a:extLst>
              <a:ext uri="{FF2B5EF4-FFF2-40B4-BE49-F238E27FC236}">
                <a16:creationId xmlns:a16="http://schemas.microsoft.com/office/drawing/2014/main" id="{86BC2D25-56B4-A603-A107-535AD85281B3}"/>
              </a:ext>
            </a:extLst>
          </p:cNvPr>
          <p:cNvSpPr/>
          <p:nvPr/>
        </p:nvSpPr>
        <p:spPr>
          <a:xfrm>
            <a:off x="8086988" y="1413275"/>
            <a:ext cx="781759" cy="51371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968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907" y="2695850"/>
            <a:ext cx="4770703" cy="2506533"/>
          </a:xfrm>
        </p:spPr>
      </p:pic>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4607" y="1838558"/>
            <a:ext cx="5784986" cy="4313506"/>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4D087B1-BE3F-7DFC-D39E-6D8DEB321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6375967-238D-1107-A765-D35DBB839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18</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
        <p:nvSpPr>
          <p:cNvPr id="7" name="Rectangle 6">
            <a:extLst>
              <a:ext uri="{FF2B5EF4-FFF2-40B4-BE49-F238E27FC236}">
                <a16:creationId xmlns:a16="http://schemas.microsoft.com/office/drawing/2014/main" id="{86BC2D25-56B4-A603-A107-535AD85281B3}"/>
              </a:ext>
            </a:extLst>
          </p:cNvPr>
          <p:cNvSpPr/>
          <p:nvPr/>
        </p:nvSpPr>
        <p:spPr>
          <a:xfrm>
            <a:off x="4993488" y="1652726"/>
            <a:ext cx="781759" cy="51371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992E46-3351-B0F9-73B9-A3DA8160C5F5}"/>
              </a:ext>
            </a:extLst>
          </p:cNvPr>
          <p:cNvSpPr/>
          <p:nvPr/>
        </p:nvSpPr>
        <p:spPr>
          <a:xfrm>
            <a:off x="2618830" y="1838558"/>
            <a:ext cx="5784986" cy="4313506"/>
          </a:xfrm>
          <a:prstGeom prst="rect">
            <a:avLst/>
          </a:prstGeom>
          <a:solidFill>
            <a:schemeClr val="bg1">
              <a:lumMod val="5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C27A8-EE87-2039-B941-92321E0280FB}"/>
              </a:ext>
            </a:extLst>
          </p:cNvPr>
          <p:cNvSpPr/>
          <p:nvPr/>
        </p:nvSpPr>
        <p:spPr>
          <a:xfrm>
            <a:off x="694684" y="2670332"/>
            <a:ext cx="4764926" cy="2532051"/>
          </a:xfrm>
          <a:prstGeom prst="rect">
            <a:avLst/>
          </a:prstGeom>
          <a:solidFill>
            <a:schemeClr val="bg1">
              <a:lumMod val="5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music player&#10;&#10;Description automatically generated">
            <a:extLst>
              <a:ext uri="{FF2B5EF4-FFF2-40B4-BE49-F238E27FC236}">
                <a16:creationId xmlns:a16="http://schemas.microsoft.com/office/drawing/2014/main" id="{F0AD4548-E038-F1B7-74EE-CCF3591E8A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1544" y="2345830"/>
            <a:ext cx="4813300" cy="147320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0B3B525-761A-CA0C-A81E-F02AB5BEE1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3220" y="4139452"/>
            <a:ext cx="4813300" cy="1473200"/>
          </a:xfrm>
          <a:prstGeom prst="rect">
            <a:avLst/>
          </a:prstGeom>
        </p:spPr>
      </p:pic>
    </p:spTree>
    <p:extLst>
      <p:ext uri="{BB962C8B-B14F-4D97-AF65-F5344CB8AC3E}">
        <p14:creationId xmlns:p14="http://schemas.microsoft.com/office/powerpoint/2010/main" val="17194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5790BD61-11F2-2882-AD7F-83100D572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34998"/>
            <a:ext cx="5080000" cy="35687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E251CBD-7FA2-0F50-E6AA-3CA7DF359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147" y="1834998"/>
            <a:ext cx="5080000" cy="3568700"/>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E5BBD921-F014-8CCA-8B44-21A092DE0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B6F0984C-1437-A68A-9820-0CF58FBFC2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07E4D057-426C-653C-1B74-57753B98D574}"/>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Bahnschrift SemiBold Condensed" panose="020B0502040204020203" pitchFamily="34" charset="0"/>
              </a:rPr>
              <a:t>1</a:t>
            </a:r>
            <a:r>
              <a:rPr lang="en-US" baseline="30000">
                <a:latin typeface="Bahnschrift SemiBold Condensed" panose="020B0502040204020203" pitchFamily="34" charset="0"/>
              </a:rPr>
              <a:t>st</a:t>
            </a:r>
            <a:r>
              <a:rPr lang="en-US">
                <a:latin typeface="Bahnschrift SemiBold Condensed" panose="020B0502040204020203" pitchFamily="34" charset="0"/>
              </a:rPr>
              <a:t> ChatGPT4PCG Competition 2023</a:t>
            </a:r>
            <a:endParaRPr lang="en-US" dirty="0">
              <a:latin typeface="Bahnschrift SemiBold Condensed" panose="020B0502040204020203" pitchFamily="34" charset="0"/>
            </a:endParaRPr>
          </a:p>
        </p:txBody>
      </p:sp>
      <p:sp>
        <p:nvSpPr>
          <p:cNvPr id="7" name="Slide Number Placeholder 5">
            <a:extLst>
              <a:ext uri="{FF2B5EF4-FFF2-40B4-BE49-F238E27FC236}">
                <a16:creationId xmlns:a16="http://schemas.microsoft.com/office/drawing/2014/main" id="{4DB3F22A-C24D-EEE9-7541-C0A78CC879A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19</a:t>
            </a:fld>
            <a:endParaRPr lang="en-US" dirty="0">
              <a:latin typeface="Bahnschrift SemiBold Condensed" panose="020B0502040204020203" pitchFamily="34" charset="0"/>
            </a:endParaRPr>
          </a:p>
        </p:txBody>
      </p:sp>
      <p:sp>
        <p:nvSpPr>
          <p:cNvPr id="8" name="Content Placeholder 4">
            <a:extLst>
              <a:ext uri="{FF2B5EF4-FFF2-40B4-BE49-F238E27FC236}">
                <a16:creationId xmlns:a16="http://schemas.microsoft.com/office/drawing/2014/main" id="{E0FBAE46-2289-5636-5556-54D23ABB49F1}"/>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Tree>
    <p:extLst>
      <p:ext uri="{BB962C8B-B14F-4D97-AF65-F5344CB8AC3E}">
        <p14:creationId xmlns:p14="http://schemas.microsoft.com/office/powerpoint/2010/main" val="1825707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 is Popular</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5"/>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6"/>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7"/>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8"/>
          <a:stretch>
            <a:fillRect/>
          </a:stretch>
        </p:blipFill>
        <p:spPr>
          <a:xfrm>
            <a:off x="4599107" y="1719787"/>
            <a:ext cx="4304335" cy="4256032"/>
          </a:xfrm>
          <a:prstGeom prst="rect">
            <a:avLst/>
          </a:prstGeom>
        </p:spPr>
      </p:pic>
    </p:spTree>
    <p:extLst>
      <p:ext uri="{BB962C8B-B14F-4D97-AF65-F5344CB8AC3E}">
        <p14:creationId xmlns:p14="http://schemas.microsoft.com/office/powerpoint/2010/main" val="64634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907" y="2695850"/>
            <a:ext cx="4770703" cy="2506533"/>
          </a:xfrm>
        </p:spPr>
      </p:pic>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107" y="1599107"/>
            <a:ext cx="5784986" cy="4313506"/>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4D087B1-BE3F-7DFC-D39E-6D8DEB321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6375967-238D-1107-A765-D35DBB839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20</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
        <p:nvSpPr>
          <p:cNvPr id="7" name="Rectangle 6">
            <a:extLst>
              <a:ext uri="{FF2B5EF4-FFF2-40B4-BE49-F238E27FC236}">
                <a16:creationId xmlns:a16="http://schemas.microsoft.com/office/drawing/2014/main" id="{86BC2D25-56B4-A603-A107-535AD85281B3}"/>
              </a:ext>
            </a:extLst>
          </p:cNvPr>
          <p:cNvSpPr/>
          <p:nvPr/>
        </p:nvSpPr>
        <p:spPr>
          <a:xfrm>
            <a:off x="8086988" y="1413275"/>
            <a:ext cx="781759" cy="51371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894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Description automatically generated">
            <a:extLst>
              <a:ext uri="{FF2B5EF4-FFF2-40B4-BE49-F238E27FC236}">
                <a16:creationId xmlns:a16="http://schemas.microsoft.com/office/drawing/2014/main" id="{FA1ED649-9585-E95C-A0FA-D44C029A4F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907" y="2695850"/>
            <a:ext cx="4770703" cy="2506533"/>
          </a:xfrm>
        </p:spPr>
      </p:pic>
      <p:pic>
        <p:nvPicPr>
          <p:cNvPr id="11" name="Picture 10" descr="A screenshot of a computer&#10;&#10;Description automatically generated">
            <a:extLst>
              <a:ext uri="{FF2B5EF4-FFF2-40B4-BE49-F238E27FC236}">
                <a16:creationId xmlns:a16="http://schemas.microsoft.com/office/drawing/2014/main" id="{949DD21B-F1DD-5FAE-426D-DAE29EF35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4607" y="1838558"/>
            <a:ext cx="5784986" cy="4313506"/>
          </a:xfrm>
          <a:prstGeom prst="rect">
            <a:avLst/>
          </a:prstGeom>
        </p:spPr>
      </p:pic>
      <p:pic>
        <p:nvPicPr>
          <p:cNvPr id="3" name="Picture 2" descr="A cartoon of a castle&#10;&#10;Description automatically generated with medium confidence">
            <a:extLst>
              <a:ext uri="{FF2B5EF4-FFF2-40B4-BE49-F238E27FC236}">
                <a16:creationId xmlns:a16="http://schemas.microsoft.com/office/drawing/2014/main" id="{D4D087B1-BE3F-7DFC-D39E-6D8DEB321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6375967-238D-1107-A765-D35DBB839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D72CC018-1F0B-AC9A-7D4C-F03C6B189EE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2" name="Slide Number Placeholder 5">
            <a:extLst>
              <a:ext uri="{FF2B5EF4-FFF2-40B4-BE49-F238E27FC236}">
                <a16:creationId xmlns:a16="http://schemas.microsoft.com/office/drawing/2014/main" id="{F7A93207-8056-03CF-DBBB-BFB72C59145C}"/>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21</a:t>
            </a:fld>
            <a:endParaRPr lang="en-US" dirty="0">
              <a:latin typeface="Bahnschrift SemiBold Condensed" panose="020B0502040204020203" pitchFamily="34" charset="0"/>
            </a:endParaRPr>
          </a:p>
        </p:txBody>
      </p:sp>
      <p:sp>
        <p:nvSpPr>
          <p:cNvPr id="6" name="Content Placeholder 4">
            <a:extLst>
              <a:ext uri="{FF2B5EF4-FFF2-40B4-BE49-F238E27FC236}">
                <a16:creationId xmlns:a16="http://schemas.microsoft.com/office/drawing/2014/main" id="{29CAE34E-0E1F-B3E9-56DA-81726D2EB114}"/>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a:t>
            </a:r>
          </a:p>
        </p:txBody>
      </p:sp>
      <p:sp>
        <p:nvSpPr>
          <p:cNvPr id="7" name="Rectangle 6">
            <a:extLst>
              <a:ext uri="{FF2B5EF4-FFF2-40B4-BE49-F238E27FC236}">
                <a16:creationId xmlns:a16="http://schemas.microsoft.com/office/drawing/2014/main" id="{86BC2D25-56B4-A603-A107-535AD85281B3}"/>
              </a:ext>
            </a:extLst>
          </p:cNvPr>
          <p:cNvSpPr/>
          <p:nvPr/>
        </p:nvSpPr>
        <p:spPr>
          <a:xfrm>
            <a:off x="4993488" y="1652726"/>
            <a:ext cx="781759" cy="51371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992E46-3351-B0F9-73B9-A3DA8160C5F5}"/>
              </a:ext>
            </a:extLst>
          </p:cNvPr>
          <p:cNvSpPr/>
          <p:nvPr/>
        </p:nvSpPr>
        <p:spPr>
          <a:xfrm>
            <a:off x="2618830" y="1838558"/>
            <a:ext cx="5784986" cy="4313506"/>
          </a:xfrm>
          <a:prstGeom prst="rect">
            <a:avLst/>
          </a:prstGeom>
          <a:solidFill>
            <a:schemeClr val="bg1">
              <a:lumMod val="5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C27A8-EE87-2039-B941-92321E0280FB}"/>
              </a:ext>
            </a:extLst>
          </p:cNvPr>
          <p:cNvSpPr/>
          <p:nvPr/>
        </p:nvSpPr>
        <p:spPr>
          <a:xfrm>
            <a:off x="694684" y="2670332"/>
            <a:ext cx="4764926" cy="2532051"/>
          </a:xfrm>
          <a:prstGeom prst="rect">
            <a:avLst/>
          </a:prstGeom>
          <a:solidFill>
            <a:schemeClr val="bg1">
              <a:lumMod val="5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music player&#10;&#10;Description automatically generated">
            <a:extLst>
              <a:ext uri="{FF2B5EF4-FFF2-40B4-BE49-F238E27FC236}">
                <a16:creationId xmlns:a16="http://schemas.microsoft.com/office/drawing/2014/main" id="{F0AD4548-E038-F1B7-74EE-CCF3591E8A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1544" y="2345830"/>
            <a:ext cx="4813300" cy="147320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0B3B525-761A-CA0C-A81E-F02AB5BEE1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3220" y="4139452"/>
            <a:ext cx="4813300" cy="1473200"/>
          </a:xfrm>
          <a:prstGeom prst="rect">
            <a:avLst/>
          </a:prstGeom>
        </p:spPr>
      </p:pic>
      <p:sp>
        <p:nvSpPr>
          <p:cNvPr id="14" name="Thought Bubble: Cloud 13">
            <a:extLst>
              <a:ext uri="{FF2B5EF4-FFF2-40B4-BE49-F238E27FC236}">
                <a16:creationId xmlns:a16="http://schemas.microsoft.com/office/drawing/2014/main" id="{8F98B5F6-DC3F-12C1-572F-54CF7B000196}"/>
              </a:ext>
            </a:extLst>
          </p:cNvPr>
          <p:cNvSpPr/>
          <p:nvPr/>
        </p:nvSpPr>
        <p:spPr>
          <a:xfrm>
            <a:off x="9024362" y="4269579"/>
            <a:ext cx="1426128" cy="1275127"/>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205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of a castle&#10;&#10;Description automatically generated with medium confidence">
            <a:extLst>
              <a:ext uri="{FF2B5EF4-FFF2-40B4-BE49-F238E27FC236}">
                <a16:creationId xmlns:a16="http://schemas.microsoft.com/office/drawing/2014/main" id="{E5BBD921-F014-8CCA-8B44-21A092DE0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B6F0984C-1437-A68A-9820-0CF58FBFC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5" name="Title 1">
            <a:extLst>
              <a:ext uri="{FF2B5EF4-FFF2-40B4-BE49-F238E27FC236}">
                <a16:creationId xmlns:a16="http://schemas.microsoft.com/office/drawing/2014/main" id="{07E4D057-426C-653C-1B74-57753B98D574}"/>
              </a:ext>
            </a:extLst>
          </p:cNvPr>
          <p:cNvSpPr txBox="1">
            <a:spLocks/>
          </p:cNvSpPr>
          <p:nvPr/>
        </p:nvSpPr>
        <p:spPr>
          <a:xfrm>
            <a:off x="838200" y="365125"/>
            <a:ext cx="10515600"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Bahnschrift SemiBold Condensed" panose="020B0502040204020203" pitchFamily="34" charset="0"/>
              </a:rPr>
              <a:t>1</a:t>
            </a:r>
            <a:r>
              <a:rPr lang="en-US" baseline="30000">
                <a:latin typeface="Bahnschrift SemiBold Condensed" panose="020B0502040204020203" pitchFamily="34" charset="0"/>
              </a:rPr>
              <a:t>st</a:t>
            </a:r>
            <a:r>
              <a:rPr lang="en-US">
                <a:latin typeface="Bahnschrift SemiBold Condensed" panose="020B0502040204020203" pitchFamily="34" charset="0"/>
              </a:rPr>
              <a:t> ChatGPT4PCG Competition 2023</a:t>
            </a:r>
            <a:endParaRPr lang="en-US" dirty="0">
              <a:latin typeface="Bahnschrift SemiBold Condensed" panose="020B0502040204020203" pitchFamily="34" charset="0"/>
            </a:endParaRPr>
          </a:p>
        </p:txBody>
      </p:sp>
      <p:sp>
        <p:nvSpPr>
          <p:cNvPr id="7" name="Slide Number Placeholder 5">
            <a:extLst>
              <a:ext uri="{FF2B5EF4-FFF2-40B4-BE49-F238E27FC236}">
                <a16:creationId xmlns:a16="http://schemas.microsoft.com/office/drawing/2014/main" id="{4DB3F22A-C24D-EEE9-7541-C0A78CC879A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22</a:t>
            </a:fld>
            <a:endParaRPr lang="en-US" dirty="0">
              <a:latin typeface="Bahnschrift SemiBold Condensed" panose="020B0502040204020203" pitchFamily="34" charset="0"/>
            </a:endParaRPr>
          </a:p>
        </p:txBody>
      </p:sp>
      <p:sp>
        <p:nvSpPr>
          <p:cNvPr id="8" name="Content Placeholder 4">
            <a:extLst>
              <a:ext uri="{FF2B5EF4-FFF2-40B4-BE49-F238E27FC236}">
                <a16:creationId xmlns:a16="http://schemas.microsoft.com/office/drawing/2014/main" id="{E0FBAE46-2289-5636-5556-54D23ABB49F1}"/>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Simulation in Unity Similarity </a:t>
            </a:r>
          </a:p>
        </p:txBody>
      </p:sp>
    </p:spTree>
    <p:extLst>
      <p:ext uri="{BB962C8B-B14F-4D97-AF65-F5344CB8AC3E}">
        <p14:creationId xmlns:p14="http://schemas.microsoft.com/office/powerpoint/2010/main" val="255118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Overall competition pipeline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794F8639-A293-4C25-43F6-EBBAE3354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46" y="2255519"/>
            <a:ext cx="10944954" cy="2556485"/>
          </a:xfrm>
          <a:prstGeom prst="rect">
            <a:avLst/>
          </a:prstGeom>
        </p:spPr>
      </p:pic>
      <p:sp>
        <p:nvSpPr>
          <p:cNvPr id="4" name="Rectangle 3">
            <a:extLst>
              <a:ext uri="{FF2B5EF4-FFF2-40B4-BE49-F238E27FC236}">
                <a16:creationId xmlns:a16="http://schemas.microsoft.com/office/drawing/2014/main" id="{E50CAD05-552F-2F11-C23B-EF8C36646244}"/>
              </a:ext>
            </a:extLst>
          </p:cNvPr>
          <p:cNvSpPr/>
          <p:nvPr/>
        </p:nvSpPr>
        <p:spPr>
          <a:xfrm>
            <a:off x="687746" y="4985437"/>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9" name="Rectangle 8">
            <a:extLst>
              <a:ext uri="{FF2B5EF4-FFF2-40B4-BE49-F238E27FC236}">
                <a16:creationId xmlns:a16="http://schemas.microsoft.com/office/drawing/2014/main" id="{DB9F2B82-0EDA-E3CD-63A4-6A65CF1E3851}"/>
              </a:ext>
            </a:extLst>
          </p:cNvPr>
          <p:cNvSpPr/>
          <p:nvPr/>
        </p:nvSpPr>
        <p:spPr>
          <a:xfrm>
            <a:off x="2283867" y="4979179"/>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10" name="Rectangle 9">
            <a:extLst>
              <a:ext uri="{FF2B5EF4-FFF2-40B4-BE49-F238E27FC236}">
                <a16:creationId xmlns:a16="http://schemas.microsoft.com/office/drawing/2014/main" id="{8DBC96A4-46E8-4655-46E8-FCB71D0B18C0}"/>
              </a:ext>
            </a:extLst>
          </p:cNvPr>
          <p:cNvSpPr/>
          <p:nvPr/>
        </p:nvSpPr>
        <p:spPr>
          <a:xfrm>
            <a:off x="8686810" y="4979178"/>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spTree>
    <p:extLst>
      <p:ext uri="{BB962C8B-B14F-4D97-AF65-F5344CB8AC3E}">
        <p14:creationId xmlns:p14="http://schemas.microsoft.com/office/powerpoint/2010/main" val="282867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BC7F5B-B4D6-B7A1-D8AD-63D03B742BBC}"/>
              </a:ext>
            </a:extLst>
          </p:cNvPr>
          <p:cNvPicPr>
            <a:picLocks noChangeAspect="1"/>
          </p:cNvPicPr>
          <p:nvPr/>
        </p:nvPicPr>
        <p:blipFill>
          <a:blip r:embed="rId3"/>
          <a:stretch>
            <a:fillRect/>
          </a:stretch>
        </p:blipFill>
        <p:spPr>
          <a:xfrm>
            <a:off x="5662301" y="1008063"/>
            <a:ext cx="4886036" cy="3194333"/>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u="sng" dirty="0">
                <a:latin typeface="Bahnschrift SemiBold Condensed" panose="020B0502040204020203" pitchFamily="34" charset="0"/>
              </a:rPr>
              <a:t>Zero-shot</a:t>
            </a:r>
            <a:r>
              <a:rPr lang="en-US" dirty="0">
                <a:latin typeface="Bahnschrift SemiBold Condensed" panose="020B0502040204020203" pitchFamily="34" charset="0"/>
              </a:rPr>
              <a:t> [1]</a:t>
            </a:r>
          </a:p>
          <a:p>
            <a:pPr lvl="1"/>
            <a:r>
              <a:rPr lang="en-US" u="sng" dirty="0">
                <a:latin typeface="Bahnschrift SemiBold Condensed" panose="020B0502040204020203" pitchFamily="34" charset="0"/>
              </a:rPr>
              <a:t>Few-shot</a:t>
            </a:r>
            <a:r>
              <a:rPr lang="en-US" dirty="0">
                <a:latin typeface="Bahnschrift SemiBold Condensed" panose="020B0502040204020203" pitchFamily="34" charset="0"/>
              </a:rPr>
              <a: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2" name="Picture 11">
            <a:extLst>
              <a:ext uri="{FF2B5EF4-FFF2-40B4-BE49-F238E27FC236}">
                <a16:creationId xmlns:a16="http://schemas.microsoft.com/office/drawing/2014/main" id="{FAA2E8C7-EFBB-EF14-F64E-A7883EDB7D1C}"/>
              </a:ext>
            </a:extLst>
          </p:cNvPr>
          <p:cNvPicPr>
            <a:picLocks noChangeAspect="1"/>
          </p:cNvPicPr>
          <p:nvPr/>
        </p:nvPicPr>
        <p:blipFill>
          <a:blip r:embed="rId6"/>
          <a:stretch>
            <a:fillRect/>
          </a:stretch>
        </p:blipFill>
        <p:spPr>
          <a:xfrm>
            <a:off x="5561901" y="1658263"/>
            <a:ext cx="5296359" cy="2225233"/>
          </a:xfrm>
          <a:prstGeom prst="rect">
            <a:avLst/>
          </a:prstGeom>
        </p:spPr>
      </p:pic>
    </p:spTree>
    <p:extLst>
      <p:ext uri="{BB962C8B-B14F-4D97-AF65-F5344CB8AC3E}">
        <p14:creationId xmlns:p14="http://schemas.microsoft.com/office/powerpoint/2010/main" val="18123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u="sng" dirty="0">
                <a:latin typeface="Bahnschrift SemiBold Condensed" panose="020B0502040204020203" pitchFamily="34" charset="0"/>
              </a:rPr>
              <a:t>Zero-shot</a:t>
            </a:r>
            <a:r>
              <a:rPr lang="en-US" dirty="0">
                <a:latin typeface="Bahnschrift SemiBold Condensed" panose="020B0502040204020203" pitchFamily="34" charset="0"/>
              </a:rPr>
              <a:t> [1]</a:t>
            </a:r>
          </a:p>
          <a:p>
            <a:pPr lvl="1"/>
            <a:r>
              <a:rPr lang="en-US" u="sng" dirty="0">
                <a:latin typeface="Bahnschrift SemiBold Condensed" panose="020B0502040204020203" pitchFamily="34" charset="0"/>
              </a:rPr>
              <a:t>Few-shot</a:t>
            </a:r>
            <a:r>
              <a:rPr lang="en-US" dirty="0">
                <a:latin typeface="Bahnschrift SemiBold Condensed" panose="020B0502040204020203" pitchFamily="34" charset="0"/>
              </a:rPr>
              <a: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9" name="Picture 18">
            <a:extLst>
              <a:ext uri="{FF2B5EF4-FFF2-40B4-BE49-F238E27FC236}">
                <a16:creationId xmlns:a16="http://schemas.microsoft.com/office/drawing/2014/main" id="{1843A5B5-0B9D-2D3E-038D-C44279C327DD}"/>
              </a:ext>
            </a:extLst>
          </p:cNvPr>
          <p:cNvPicPr>
            <a:picLocks noChangeAspect="1"/>
          </p:cNvPicPr>
          <p:nvPr/>
        </p:nvPicPr>
        <p:blipFill>
          <a:blip r:embed="rId5"/>
          <a:stretch>
            <a:fillRect/>
          </a:stretch>
        </p:blipFill>
        <p:spPr>
          <a:xfrm>
            <a:off x="5138309" y="1506238"/>
            <a:ext cx="6468211" cy="2457675"/>
          </a:xfrm>
          <a:prstGeom prst="rect">
            <a:avLst/>
          </a:prstGeom>
        </p:spPr>
      </p:pic>
      <p:pic>
        <p:nvPicPr>
          <p:cNvPr id="15" name="Picture 14">
            <a:extLst>
              <a:ext uri="{FF2B5EF4-FFF2-40B4-BE49-F238E27FC236}">
                <a16:creationId xmlns:a16="http://schemas.microsoft.com/office/drawing/2014/main" id="{9FAD23DB-6754-2CE0-F52D-C67D2CDF5BFF}"/>
              </a:ext>
            </a:extLst>
          </p:cNvPr>
          <p:cNvPicPr>
            <a:picLocks noChangeAspect="1"/>
          </p:cNvPicPr>
          <p:nvPr/>
        </p:nvPicPr>
        <p:blipFill>
          <a:blip r:embed="rId6"/>
          <a:stretch>
            <a:fillRect/>
          </a:stretch>
        </p:blipFill>
        <p:spPr>
          <a:xfrm>
            <a:off x="7729360" y="798335"/>
            <a:ext cx="3313676" cy="3967117"/>
          </a:xfrm>
          <a:prstGeom prst="rect">
            <a:avLst/>
          </a:prstGeom>
        </p:spPr>
      </p:pic>
      <p:pic>
        <p:nvPicPr>
          <p:cNvPr id="18" name="Picture 17">
            <a:extLst>
              <a:ext uri="{FF2B5EF4-FFF2-40B4-BE49-F238E27FC236}">
                <a16:creationId xmlns:a16="http://schemas.microsoft.com/office/drawing/2014/main" id="{12E1C293-1386-903E-3CBC-737F865258A2}"/>
              </a:ext>
            </a:extLst>
          </p:cNvPr>
          <p:cNvPicPr>
            <a:picLocks noChangeAspect="1"/>
          </p:cNvPicPr>
          <p:nvPr/>
        </p:nvPicPr>
        <p:blipFill>
          <a:blip r:embed="rId7"/>
          <a:stretch>
            <a:fillRect/>
          </a:stretch>
        </p:blipFill>
        <p:spPr>
          <a:xfrm>
            <a:off x="7748410" y="555955"/>
            <a:ext cx="3313676" cy="242380"/>
          </a:xfrm>
          <a:prstGeom prst="rect">
            <a:avLst/>
          </a:prstGeom>
        </p:spPr>
      </p:pic>
    </p:spTree>
    <p:extLst>
      <p:ext uri="{BB962C8B-B14F-4D97-AF65-F5344CB8AC3E}">
        <p14:creationId xmlns:p14="http://schemas.microsoft.com/office/powerpoint/2010/main" val="42250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u="sng" dirty="0">
                <a:latin typeface="Bahnschrift SemiBold Condensed" panose="020B0502040204020203" pitchFamily="34" charset="0"/>
              </a:rPr>
              <a:t>Chain of thought</a:t>
            </a:r>
            <a:r>
              <a:rPr lang="en-US" dirty="0">
                <a:latin typeface="Bahnschrift SemiBold Condensed" panose="020B0502040204020203" pitchFamily="34" charset="0"/>
              </a:rPr>
              <a:t> [3]</a:t>
            </a:r>
          </a:p>
          <a:p>
            <a:pPr lvl="1"/>
            <a:r>
              <a:rPr lang="en-US" u="sng" dirty="0">
                <a:latin typeface="Bahnschrift SemiBold Condensed" panose="020B0502040204020203" pitchFamily="34" charset="0"/>
              </a:rPr>
              <a:t>Self consistency</a:t>
            </a:r>
            <a:r>
              <a:rPr lang="en-US" dirty="0">
                <a:latin typeface="Bahnschrift SemiBold Condensed" panose="020B0502040204020203" pitchFamily="34" charset="0"/>
              </a:rPr>
              <a:t>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21" name="Picture 20">
            <a:extLst>
              <a:ext uri="{FF2B5EF4-FFF2-40B4-BE49-F238E27FC236}">
                <a16:creationId xmlns:a16="http://schemas.microsoft.com/office/drawing/2014/main" id="{6A5C9559-6634-0CB2-19A3-CF1256395718}"/>
              </a:ext>
            </a:extLst>
          </p:cNvPr>
          <p:cNvPicPr>
            <a:picLocks noChangeAspect="1"/>
          </p:cNvPicPr>
          <p:nvPr/>
        </p:nvPicPr>
        <p:blipFill>
          <a:blip r:embed="rId5"/>
          <a:stretch>
            <a:fillRect/>
          </a:stretch>
        </p:blipFill>
        <p:spPr>
          <a:xfrm>
            <a:off x="4593116" y="1252537"/>
            <a:ext cx="6524598" cy="3194334"/>
          </a:xfrm>
          <a:prstGeom prst="rect">
            <a:avLst/>
          </a:prstGeom>
        </p:spPr>
      </p:pic>
      <p:pic>
        <p:nvPicPr>
          <p:cNvPr id="9" name="Picture 8">
            <a:extLst>
              <a:ext uri="{FF2B5EF4-FFF2-40B4-BE49-F238E27FC236}">
                <a16:creationId xmlns:a16="http://schemas.microsoft.com/office/drawing/2014/main" id="{A6DCB3CE-107A-7FE8-E9B0-573643EB1798}"/>
              </a:ext>
            </a:extLst>
          </p:cNvPr>
          <p:cNvPicPr>
            <a:picLocks noChangeAspect="1"/>
          </p:cNvPicPr>
          <p:nvPr/>
        </p:nvPicPr>
        <p:blipFill>
          <a:blip r:embed="rId6"/>
          <a:stretch>
            <a:fillRect/>
          </a:stretch>
        </p:blipFill>
        <p:spPr>
          <a:xfrm>
            <a:off x="6096000" y="0"/>
            <a:ext cx="4214225" cy="6538527"/>
          </a:xfrm>
          <a:prstGeom prst="rect">
            <a:avLst/>
          </a:prstGeom>
        </p:spPr>
      </p:pic>
    </p:spTree>
    <p:extLst>
      <p:ext uri="{BB962C8B-B14F-4D97-AF65-F5344CB8AC3E}">
        <p14:creationId xmlns:p14="http://schemas.microsoft.com/office/powerpoint/2010/main" val="271402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u="sng" dirty="0">
                <a:latin typeface="Bahnschrift SemiBold Condensed" panose="020B0502040204020203" pitchFamily="34" charset="0"/>
              </a:rPr>
              <a:t>Generated knowledge</a:t>
            </a:r>
            <a:r>
              <a:rPr lang="en-US" dirty="0">
                <a:latin typeface="Bahnschrift SemiBold Condensed" panose="020B0502040204020203" pitchFamily="34" charset="0"/>
              </a:rPr>
              <a:t>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481675"/>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3" name="Picture 12">
            <a:extLst>
              <a:ext uri="{FF2B5EF4-FFF2-40B4-BE49-F238E27FC236}">
                <a16:creationId xmlns:a16="http://schemas.microsoft.com/office/drawing/2014/main" id="{83976CFD-C5D0-106B-4AFE-D8AAA31D5551}"/>
              </a:ext>
            </a:extLst>
          </p:cNvPr>
          <p:cNvPicPr>
            <a:picLocks noChangeAspect="1"/>
          </p:cNvPicPr>
          <p:nvPr/>
        </p:nvPicPr>
        <p:blipFill>
          <a:blip r:embed="rId5"/>
          <a:stretch>
            <a:fillRect/>
          </a:stretch>
        </p:blipFill>
        <p:spPr>
          <a:xfrm>
            <a:off x="5653695" y="1073150"/>
            <a:ext cx="4824724" cy="3278338"/>
          </a:xfrm>
          <a:prstGeom prst="rect">
            <a:avLst/>
          </a:prstGeom>
        </p:spPr>
      </p:pic>
      <p:pic>
        <p:nvPicPr>
          <p:cNvPr id="9" name="Picture 8">
            <a:extLst>
              <a:ext uri="{FF2B5EF4-FFF2-40B4-BE49-F238E27FC236}">
                <a16:creationId xmlns:a16="http://schemas.microsoft.com/office/drawing/2014/main" id="{846EC649-9D5F-93C1-F28C-9E7193249DE9}"/>
              </a:ext>
            </a:extLst>
          </p:cNvPr>
          <p:cNvPicPr>
            <a:picLocks noChangeAspect="1"/>
          </p:cNvPicPr>
          <p:nvPr/>
        </p:nvPicPr>
        <p:blipFill>
          <a:blip r:embed="rId6"/>
          <a:stretch>
            <a:fillRect/>
          </a:stretch>
        </p:blipFill>
        <p:spPr>
          <a:xfrm>
            <a:off x="4973932" y="2998393"/>
            <a:ext cx="4282811" cy="1775614"/>
          </a:xfrm>
          <a:prstGeom prst="rect">
            <a:avLst/>
          </a:prstGeom>
        </p:spPr>
      </p:pic>
    </p:spTree>
    <p:extLst>
      <p:ext uri="{BB962C8B-B14F-4D97-AF65-F5344CB8AC3E}">
        <p14:creationId xmlns:p14="http://schemas.microsoft.com/office/powerpoint/2010/main" val="3977378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Other Entrants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838200" y="1481183"/>
            <a:ext cx="10515600" cy="4087357"/>
          </a:xfrm>
          <a:prstGeom prst="rect">
            <a:avLst/>
          </a:prstGeom>
        </p:spPr>
      </p:pic>
    </p:spTree>
    <p:extLst>
      <p:ext uri="{BB962C8B-B14F-4D97-AF65-F5344CB8AC3E}">
        <p14:creationId xmlns:p14="http://schemas.microsoft.com/office/powerpoint/2010/main" val="4081020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2"/>
          <a:stretch>
            <a:fillRect/>
          </a:stretch>
        </p:blipFill>
        <p:spPr>
          <a:xfrm>
            <a:off x="5623301" y="279056"/>
            <a:ext cx="5837499" cy="6305940"/>
          </a:xfrm>
          <a:prstGeom prst="rect">
            <a:avLst/>
          </a:prstGeom>
        </p:spPr>
      </p:pic>
      <p:pic>
        <p:nvPicPr>
          <p:cNvPr id="5" name="Picture 4" descr="A cartoon of a castle&#10;&#10;Description automatically generated with medium confidence">
            <a:extLst>
              <a:ext uri="{FF2B5EF4-FFF2-40B4-BE49-F238E27FC236}">
                <a16:creationId xmlns:a16="http://schemas.microsoft.com/office/drawing/2014/main" id="{28FD8571-6BB8-8A7D-A215-1FE8E09C5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6" name="Picture 5" descr="A red and white logo&#10;&#10;Description automatically generated">
            <a:extLst>
              <a:ext uri="{FF2B5EF4-FFF2-40B4-BE49-F238E27FC236}">
                <a16:creationId xmlns:a16="http://schemas.microsoft.com/office/drawing/2014/main" id="{F064E2C3-6E60-4642-B04D-FC95C3F84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9" name="Title 1">
            <a:extLst>
              <a:ext uri="{FF2B5EF4-FFF2-40B4-BE49-F238E27FC236}">
                <a16:creationId xmlns:a16="http://schemas.microsoft.com/office/drawing/2014/main" id="{AEA8C633-FBBB-A6C8-AC6F-88539C5C98A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Motivation</a:t>
            </a:r>
          </a:p>
        </p:txBody>
      </p:sp>
      <p:sp>
        <p:nvSpPr>
          <p:cNvPr id="2" name="Content Placeholder 4">
            <a:extLst>
              <a:ext uri="{FF2B5EF4-FFF2-40B4-BE49-F238E27FC236}">
                <a16:creationId xmlns:a16="http://schemas.microsoft.com/office/drawing/2014/main" id="{E60BDC1A-9BE7-B46A-494A-0A1BC3B0A70C}"/>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Motivation: </a:t>
            </a:r>
          </a:p>
          <a:p>
            <a:pPr lvl="1"/>
            <a:r>
              <a:rPr lang="en-US" dirty="0">
                <a:latin typeface="Bahnschrift SemiBold Condensed" panose="020B0502040204020203" pitchFamily="34" charset="0"/>
              </a:rPr>
              <a:t>Ranked last!</a:t>
            </a:r>
          </a:p>
          <a:p>
            <a:pPr lvl="1"/>
            <a:r>
              <a:rPr lang="en-US" dirty="0">
                <a:latin typeface="Bahnschrift SemiBold Condensed" panose="020B0502040204020203" pitchFamily="34" charset="0"/>
              </a:rPr>
              <a:t>Why?</a:t>
            </a:r>
          </a:p>
        </p:txBody>
      </p:sp>
      <p:sp>
        <p:nvSpPr>
          <p:cNvPr id="10" name="Rectangle 9">
            <a:extLst>
              <a:ext uri="{FF2B5EF4-FFF2-40B4-BE49-F238E27FC236}">
                <a16:creationId xmlns:a16="http://schemas.microsoft.com/office/drawing/2014/main" id="{A694087A-BE6D-7AD4-2845-E56E909D3736}"/>
              </a:ext>
            </a:extLst>
          </p:cNvPr>
          <p:cNvSpPr/>
          <p:nvPr/>
        </p:nvSpPr>
        <p:spPr>
          <a:xfrm>
            <a:off x="5796366" y="4246536"/>
            <a:ext cx="5557434" cy="302217"/>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p:txBody>
      </p:sp>
      <p:pic>
        <p:nvPicPr>
          <p:cNvPr id="12" name="Picture 11" descr="A group of men in a room&#10;&#10;Description automatically generated">
            <a:extLst>
              <a:ext uri="{FF2B5EF4-FFF2-40B4-BE49-F238E27FC236}">
                <a16:creationId xmlns:a16="http://schemas.microsoft.com/office/drawing/2014/main" id="{4DAE2C52-C9E9-6C1F-5AFE-D7053D59F3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652" y="2719224"/>
            <a:ext cx="3709261" cy="1560981"/>
          </a:xfrm>
          <a:prstGeom prst="rect">
            <a:avLst/>
          </a:prstGeom>
        </p:spPr>
      </p:pic>
      <p:pic>
        <p:nvPicPr>
          <p:cNvPr id="14" name="Picture 13" descr="A cartoon of a person with blue hair&#10;&#10;Description automatically generated">
            <a:extLst>
              <a:ext uri="{FF2B5EF4-FFF2-40B4-BE49-F238E27FC236}">
                <a16:creationId xmlns:a16="http://schemas.microsoft.com/office/drawing/2014/main" id="{44098BD4-B828-00D1-77F4-038BCB782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868" y="4485790"/>
            <a:ext cx="2836190" cy="1595357"/>
          </a:xfrm>
          <a:prstGeom prst="rect">
            <a:avLst/>
          </a:prstGeom>
        </p:spPr>
      </p:pic>
      <p:pic>
        <p:nvPicPr>
          <p:cNvPr id="16" name="Picture 15" descr="A cat looking at something&#10;&#10;Description automatically generated">
            <a:extLst>
              <a:ext uri="{FF2B5EF4-FFF2-40B4-BE49-F238E27FC236}">
                <a16:creationId xmlns:a16="http://schemas.microsoft.com/office/drawing/2014/main" id="{45A82D9C-3895-B7A4-86F1-00F711DB9F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8225" y="365125"/>
            <a:ext cx="2058521" cy="3659592"/>
          </a:xfrm>
          <a:prstGeom prst="rect">
            <a:avLst/>
          </a:prstGeom>
        </p:spPr>
      </p:pic>
      <p:pic>
        <p:nvPicPr>
          <p:cNvPr id="18" name="Picture 17" descr="A cat lying on a pink surface&#10;&#10;Description automatically generated">
            <a:extLst>
              <a:ext uri="{FF2B5EF4-FFF2-40B4-BE49-F238E27FC236}">
                <a16:creationId xmlns:a16="http://schemas.microsoft.com/office/drawing/2014/main" id="{85EDD8CD-B65E-CFD0-78F5-AF5F826D8C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5428" y="542001"/>
            <a:ext cx="1871259" cy="1769190"/>
          </a:xfrm>
          <a:prstGeom prst="rect">
            <a:avLst/>
          </a:prstGeom>
        </p:spPr>
      </p:pic>
    </p:spTree>
    <p:extLst>
      <p:ext uri="{BB962C8B-B14F-4D97-AF65-F5344CB8AC3E}">
        <p14:creationId xmlns:p14="http://schemas.microsoft.com/office/powerpoint/2010/main" val="127034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Models are hot.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F0EA15DB-1E69-F04B-C11A-B71E8D7B5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1281090"/>
            <a:ext cx="3619324" cy="46183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888BB02-95FA-A191-69C9-6571930FDD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3355" y="2689501"/>
            <a:ext cx="4848837" cy="3666849"/>
          </a:xfrm>
          <a:prstGeom prst="rect">
            <a:avLst/>
          </a:prstGeom>
        </p:spPr>
      </p:pic>
      <p:pic>
        <p:nvPicPr>
          <p:cNvPr id="11" name="Picture 10" descr="A robot painting a picture&#10;&#10;Description automatically generated">
            <a:extLst>
              <a:ext uri="{FF2B5EF4-FFF2-40B4-BE49-F238E27FC236}">
                <a16:creationId xmlns:a16="http://schemas.microsoft.com/office/drawing/2014/main" id="{0CD3AD09-33DD-2F6D-FF29-6DBCFF0EC9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8988" y="1021854"/>
            <a:ext cx="4529323" cy="5699621"/>
          </a:xfrm>
          <a:prstGeom prst="rect">
            <a:avLst/>
          </a:prstGeom>
        </p:spPr>
      </p:pic>
    </p:spTree>
    <p:extLst>
      <p:ext uri="{BB962C8B-B14F-4D97-AF65-F5344CB8AC3E}">
        <p14:creationId xmlns:p14="http://schemas.microsoft.com/office/powerpoint/2010/main" val="574430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Where to Look?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410276"/>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1</a:t>
            </a:r>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2225099"/>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2</a:t>
            </a:r>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4"/>
            <a:ext cx="665480" cy="2206735"/>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3</a:t>
            </a:r>
          </a:p>
        </p:txBody>
      </p:sp>
    </p:spTree>
    <p:extLst>
      <p:ext uri="{BB962C8B-B14F-4D97-AF65-F5344CB8AC3E}">
        <p14:creationId xmlns:p14="http://schemas.microsoft.com/office/powerpoint/2010/main" val="140800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lstStyle/>
          <a:p>
            <a:r>
              <a:rPr lang="en-US" sz="2200" b="0" i="0" dirty="0">
                <a:solidFill>
                  <a:srgbClr val="000000"/>
                </a:solidFill>
                <a:effectLst/>
                <a:latin typeface="Bahnschrift SemiBold Condensed" panose="020B0502040204020203" pitchFamily="34" charset="0"/>
              </a:rPr>
              <a:t>The </a:t>
            </a:r>
            <a:r>
              <a:rPr lang="en-US" sz="2200" b="1" i="0" dirty="0">
                <a:solidFill>
                  <a:srgbClr val="000000"/>
                </a:solidFill>
                <a:effectLst/>
                <a:latin typeface="Bahnschrift SemiBold Condensed" panose="020B0502040204020203" pitchFamily="34" charset="0"/>
              </a:rPr>
              <a:t>replication experiment </a:t>
            </a:r>
            <a:r>
              <a:rPr lang="en-US" sz="22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1"/>
            <a:r>
              <a:rPr lang="en-US" dirty="0">
                <a:latin typeface="Bahnschrift SemiBold Condensed" panose="020B0502040204020203" pitchFamily="34" charset="0"/>
              </a:rPr>
              <a:t>Motivation: ChatGPT-3.5 is closed source and its unclear that the changes made to this model could change the generated levels.</a:t>
            </a:r>
          </a:p>
          <a:p>
            <a:r>
              <a:rPr lang="en-US" dirty="0">
                <a:latin typeface="Bahnschrift SemiBold Condensed" panose="020B0502040204020203" pitchFamily="34" charset="0"/>
              </a:rPr>
              <a:t>Next: motivation, is n=10 enough for accounting the stochasticity of GPT-3.5?</a:t>
            </a:r>
          </a:p>
          <a:p>
            <a:pPr lvl="1"/>
            <a:r>
              <a:rPr lang="en-US" dirty="0">
                <a:latin typeface="Bahnschrift SemiBold Condensed" panose="020B0502040204020203" pitchFamily="34" charset="0"/>
              </a:rPr>
              <a:t>N=100</a:t>
            </a:r>
            <a:endParaRPr lang="en-US" dirty="0"/>
          </a:p>
        </p:txBody>
      </p:sp>
      <p:pic>
        <p:nvPicPr>
          <p:cNvPr id="4" name="Picture 3" descr="A cartoon of a castle&#10;&#10;Description automatically generated with medium confidence">
            <a:extLst>
              <a:ext uri="{FF2B5EF4-FFF2-40B4-BE49-F238E27FC236}">
                <a16:creationId xmlns:a16="http://schemas.microsoft.com/office/drawing/2014/main" id="{BD6903B6-E0C5-061E-7602-65C689886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5" name="Picture 4" descr="A red and white logo&#10;&#10;Description automatically generated">
            <a:extLst>
              <a:ext uri="{FF2B5EF4-FFF2-40B4-BE49-F238E27FC236}">
                <a16:creationId xmlns:a16="http://schemas.microsoft.com/office/drawing/2014/main" id="{AE22E515-297E-036C-C1A1-611B47C61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Tree>
    <p:extLst>
      <p:ext uri="{BB962C8B-B14F-4D97-AF65-F5344CB8AC3E}">
        <p14:creationId xmlns:p14="http://schemas.microsoft.com/office/powerpoint/2010/main" val="83967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N=10 with the aim of replication of the original competition</a:t>
            </a:r>
          </a:p>
          <a:p>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208254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N=10 with the aim of replication of the original competition</a:t>
            </a:r>
          </a:p>
          <a:p>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179017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4095035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1313667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RAW score</a:t>
            </a:r>
          </a:p>
          <a:p>
            <a:endParaRPr lang="en-US" dirty="0">
              <a:latin typeface="Bahnschrift SemiBold Condensed" panose="020B0502040204020203" pitchFamily="34" charset="0"/>
            </a:endParaRPr>
          </a:p>
          <a:p>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535302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Competition Score and Rank vs. RAW score</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spTree>
    <p:extLst>
      <p:ext uri="{BB962C8B-B14F-4D97-AF65-F5344CB8AC3E}">
        <p14:creationId xmlns:p14="http://schemas.microsoft.com/office/powerpoint/2010/main" val="1542905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97965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marL="0" indent="0">
              <a:buNone/>
            </a:pPr>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3898901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4A84BF25-BAAE-1AFB-10C6-CB9A3C306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80867"/>
            <a:ext cx="10327858" cy="2505055"/>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Why Wouldn’t They Be: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Deep Dream Generator by Google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2" name="Picture 11" descr="A person looking back at a city&#10;&#10;Description automatically generated">
            <a:extLst>
              <a:ext uri="{FF2B5EF4-FFF2-40B4-BE49-F238E27FC236}">
                <a16:creationId xmlns:a16="http://schemas.microsoft.com/office/drawing/2014/main" id="{92C3DFC6-084A-BACE-54DF-EA439918D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221" y="1896098"/>
            <a:ext cx="5059553" cy="3935208"/>
          </a:xfrm>
          <a:prstGeom prst="rect">
            <a:avLst/>
          </a:prstGeom>
        </p:spPr>
      </p:pic>
    </p:spTree>
    <p:extLst>
      <p:ext uri="{BB962C8B-B14F-4D97-AF65-F5344CB8AC3E}">
        <p14:creationId xmlns:p14="http://schemas.microsoft.com/office/powerpoint/2010/main" val="35709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marL="0" indent="0">
              <a:buNone/>
            </a:pPr>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1787768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 Results</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1315882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at </a:t>
            </a:r>
            <a:r>
              <a:rPr lang="en-US" dirty="0" err="1">
                <a:latin typeface="Bahnschrift SemiBold Condensed" panose="020B0502040204020203" pitchFamily="34" charset="0"/>
              </a:rPr>
              <a:t>CoG</a:t>
            </a:r>
            <a:r>
              <a:rPr lang="en-US" dirty="0">
                <a:latin typeface="Bahnschrift SemiBold Condensed" panose="020B0502040204020203" pitchFamily="34" charset="0"/>
              </a:rPr>
              <a:t> 2023</a:t>
            </a:r>
            <a:endParaRPr lang="en-US" b="1" dirty="0">
              <a:solidFill>
                <a:schemeClr val="accent2"/>
              </a:solidFill>
              <a:latin typeface="Bahnschrift SemiBold Condensed" panose="020B0502040204020203" pitchFamily="34" charset="0"/>
            </a:endParaRPr>
          </a:p>
          <a:p>
            <a:pPr lvl="1"/>
            <a:r>
              <a:rPr lang="en-US" dirty="0">
                <a:latin typeface="Bahnschrift SemiBold Condensed" panose="020B0502040204020203" pitchFamily="34" charset="0"/>
              </a:rPr>
              <a:t>Prompt engineering</a:t>
            </a:r>
          </a:p>
          <a:p>
            <a:pPr lvl="2"/>
            <a:r>
              <a:rPr lang="en-US" dirty="0">
                <a:latin typeface="Bahnschrift SemiBold Condensed" panose="020B0502040204020203" pitchFamily="34" charset="0"/>
              </a:rPr>
              <a:t>Chain of thought </a:t>
            </a:r>
          </a:p>
          <a:p>
            <a:pPr lvl="2"/>
            <a:r>
              <a:rPr lang="en-US" dirty="0">
                <a:latin typeface="Bahnschrift SemiBold Condensed" panose="020B0502040204020203" pitchFamily="34" charset="0"/>
              </a:rPr>
              <a:t>Self consistency </a:t>
            </a:r>
          </a:p>
          <a:p>
            <a:pPr lvl="2"/>
            <a:r>
              <a:rPr lang="en-US" dirty="0">
                <a:latin typeface="Bahnschrift SemiBold Condensed" panose="020B0502040204020203" pitchFamily="34" charset="0"/>
              </a:rPr>
              <a:t>Generated knowledge</a:t>
            </a:r>
          </a:p>
        </p:txBody>
      </p:sp>
    </p:spTree>
    <p:extLst>
      <p:ext uri="{BB962C8B-B14F-4D97-AF65-F5344CB8AC3E}">
        <p14:creationId xmlns:p14="http://schemas.microsoft.com/office/powerpoint/2010/main" val="1786916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990600" y="5731475"/>
            <a:ext cx="9241800" cy="561622"/>
          </a:xfrm>
        </p:spPr>
        <p:txBody>
          <a:bodyPr>
            <a:normAutofit/>
          </a:bodyPr>
          <a:lstStyle/>
          <a:p>
            <a:pPr marL="342900" indent="-342900">
              <a:buFont typeface="+mj-lt"/>
              <a:buAutoNum type="arabicPeriod"/>
            </a:pPr>
            <a:r>
              <a:rPr lang="en-US" sz="1100" b="0" i="0" dirty="0">
                <a:solidFill>
                  <a:srgbClr val="000000"/>
                </a:solidFill>
                <a:effectLst/>
                <a:latin typeface="Bahnschrift SemiBold Condensed" panose="020B0502040204020203" pitchFamily="34" charset="0"/>
              </a:rPr>
              <a:t>Shyam </a:t>
            </a:r>
            <a:r>
              <a:rPr lang="en-US" sz="1100" b="0" i="0" dirty="0" err="1">
                <a:solidFill>
                  <a:srgbClr val="000000"/>
                </a:solidFill>
                <a:effectLst/>
                <a:latin typeface="Bahnschrift SemiBold Condensed" panose="020B0502040204020203" pitchFamily="34" charset="0"/>
              </a:rPr>
              <a:t>Sudhakaran</a:t>
            </a:r>
            <a:r>
              <a:rPr lang="en-US" sz="1100" b="0" i="0" dirty="0">
                <a:solidFill>
                  <a:srgbClr val="000000"/>
                </a:solidFill>
                <a:effectLst/>
                <a:latin typeface="Bahnschrift SemiBold Condensed" panose="020B0502040204020203" pitchFamily="34" charset="0"/>
              </a:rPr>
              <a:t> et al., 2023. </a:t>
            </a:r>
            <a:r>
              <a:rPr lang="en-US" sz="1100" b="0" i="0" dirty="0" err="1">
                <a:solidFill>
                  <a:srgbClr val="000000"/>
                </a:solidFill>
                <a:effectLst/>
                <a:latin typeface="Bahnschrift SemiBold Condensed" panose="020B0502040204020203" pitchFamily="34" charset="0"/>
              </a:rPr>
              <a:t>MarioGPT</a:t>
            </a:r>
            <a:r>
              <a:rPr lang="en-US" sz="1100" b="0" i="0" dirty="0">
                <a:solidFill>
                  <a:srgbClr val="000000"/>
                </a:solidFill>
                <a:effectLst/>
                <a:latin typeface="Bahnschrift SemiBold Condensed" panose="020B0502040204020203" pitchFamily="34" charset="0"/>
              </a:rPr>
              <a:t>: Open-Ended Text2Level Generation through Large Language Models. In </a:t>
            </a:r>
            <a:r>
              <a:rPr lang="en-US" sz="1100" b="0" i="1" dirty="0">
                <a:solidFill>
                  <a:srgbClr val="000000"/>
                </a:solidFill>
                <a:effectLst/>
                <a:latin typeface="Bahnschrift SemiBold Condensed" panose="020B0502040204020203" pitchFamily="34" charset="0"/>
              </a:rPr>
              <a:t>Proceedings of </a:t>
            </a:r>
            <a:r>
              <a:rPr lang="en-US" sz="1100" b="0" i="1" dirty="0" err="1">
                <a:solidFill>
                  <a:srgbClr val="000000"/>
                </a:solidFill>
                <a:effectLst/>
                <a:latin typeface="Bahnschrift SemiBold Condensed" panose="020B0502040204020203" pitchFamily="34" charset="0"/>
              </a:rPr>
              <a:t>NeurIPS</a:t>
            </a:r>
            <a:r>
              <a:rPr lang="en-US" sz="1100" b="0" i="1" dirty="0">
                <a:solidFill>
                  <a:srgbClr val="000000"/>
                </a:solidFill>
                <a:effectLst/>
                <a:latin typeface="Bahnschrift SemiBold Condensed" panose="020B0502040204020203" pitchFamily="34" charset="0"/>
              </a:rPr>
              <a:t> 2023</a:t>
            </a:r>
            <a:r>
              <a:rPr lang="en-US" sz="1100" b="0" i="0" dirty="0">
                <a:solidFill>
                  <a:srgbClr val="000000"/>
                </a:solidFill>
                <a:effectLst/>
                <a:latin typeface="Bahnschrift SemiBold Condensed" panose="020B0502040204020203" pitchFamily="34" charset="0"/>
              </a:rPr>
              <a:t>.</a:t>
            </a:r>
            <a:r>
              <a:rPr lang="en-US" sz="1100" dirty="0">
                <a:latin typeface="Bahnschrift SemiBold Condensed" panose="020B0502040204020203" pitchFamily="34" charset="0"/>
              </a:rPr>
              <a:t> </a:t>
            </a:r>
            <a:endParaRPr lang="en-US" sz="1100" b="0" i="0" dirty="0">
              <a:solidFill>
                <a:srgbClr val="000000"/>
              </a:solidFill>
              <a:effectLst/>
              <a:latin typeface="Bahnschrift SemiBold Condensed" panose="020B0502040204020203" pitchFamily="34" charset="0"/>
            </a:endParaRPr>
          </a:p>
          <a:p>
            <a:pPr marL="342900" indent="-342900">
              <a:buFont typeface="+mj-lt"/>
              <a:buAutoNum type="arabicPeriod"/>
            </a:pPr>
            <a:r>
              <a:rPr lang="en-US" sz="1100" b="0" i="0" dirty="0">
                <a:solidFill>
                  <a:srgbClr val="000000"/>
                </a:solidFill>
                <a:effectLst/>
                <a:latin typeface="Bahnschrift SemiBold Condensed" panose="020B0502040204020203" pitchFamily="34" charset="0"/>
              </a:rPr>
              <a:t>Graham Todd et al., 2023. Level Generation Through Large Language Models. </a:t>
            </a:r>
            <a:r>
              <a:rPr lang="en-US" sz="1100" b="0" i="1" dirty="0" err="1">
                <a:solidFill>
                  <a:srgbClr val="000000"/>
                </a:solidFill>
                <a:effectLst/>
                <a:latin typeface="Bahnschrift SemiBold Condensed" panose="020B0502040204020203" pitchFamily="34" charset="0"/>
              </a:rPr>
              <a:t>CoRR</a:t>
            </a:r>
            <a:r>
              <a:rPr lang="en-US" sz="1100" b="0" i="1" dirty="0">
                <a:solidFill>
                  <a:srgbClr val="000000"/>
                </a:solidFill>
                <a:effectLst/>
                <a:latin typeface="Bahnschrift SemiBold Condensed" panose="020B0502040204020203" pitchFamily="34" charset="0"/>
              </a:rPr>
              <a:t> </a:t>
            </a:r>
            <a:r>
              <a:rPr lang="en-US" sz="1100" b="0" i="0" dirty="0">
                <a:solidFill>
                  <a:srgbClr val="000000"/>
                </a:solidFill>
                <a:effectLst/>
                <a:latin typeface="Bahnschrift SemiBold Condensed" panose="020B0502040204020203" pitchFamily="34" charset="0"/>
              </a:rPr>
              <a:t>abs/2302.05817 (2023).</a:t>
            </a:r>
            <a:r>
              <a:rPr lang="en-US" sz="1100" dirty="0">
                <a:latin typeface="Bahnschrift SemiBold Condensed" panose="020B0502040204020203" pitchFamily="34" charset="0"/>
              </a:rPr>
              <a:t> </a:t>
            </a:r>
            <a:endParaRPr lang="en-US" sz="1100" b="1" dirty="0">
              <a:solidFill>
                <a:schemeClr val="accent2"/>
              </a:solidFill>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Fine-tuning LLMs have been explored before </a:t>
            </a:r>
            <a:r>
              <a:rPr lang="en-US" sz="2400" dirty="0">
                <a:latin typeface="Bahnschrift SemiBold Condensed" panose="020B0502040204020203" pitchFamily="34" charset="0"/>
              </a:rPr>
              <a:t>[1][2]</a:t>
            </a:r>
          </a:p>
          <a:p>
            <a:pPr marL="0" indent="0">
              <a:buFont typeface="Arial" panose="020B0604020202020204" pitchFamily="34" charset="0"/>
              <a:buNone/>
            </a:pPr>
            <a:endParaRPr lang="en-US" b="1" dirty="0">
              <a:solidFill>
                <a:schemeClr val="accent2"/>
              </a:solidFill>
              <a:latin typeface="Bahnschrift SemiBold Condensed" panose="020B0502040204020203" pitchFamily="34" charset="0"/>
            </a:endParaRPr>
          </a:p>
          <a:p>
            <a:r>
              <a:rPr lang="en-US" b="1" dirty="0">
                <a:solidFill>
                  <a:schemeClr val="accent2"/>
                </a:solidFill>
                <a:latin typeface="Bahnschrift SemiBold Condensed" panose="020B0502040204020203" pitchFamily="34" charset="0"/>
              </a:rPr>
              <a:t>Central to the recent popularity of generative AI are the affordances provided by prompting </a:t>
            </a:r>
          </a:p>
          <a:p>
            <a:pPr lvl="1"/>
            <a:r>
              <a:rPr lang="en-US" dirty="0">
                <a:latin typeface="Bahnschrift SemiBold Condensed" panose="020B0502040204020203" pitchFamily="34" charset="0"/>
              </a:rPr>
              <a:t>LLMs used in PCG : </a:t>
            </a:r>
            <a:r>
              <a:rPr lang="en-US" b="1" dirty="0">
                <a:solidFill>
                  <a:srgbClr val="FF0000"/>
                </a:solidFill>
                <a:latin typeface="Bahnschrift SemiBold Condensed" panose="020B0502040204020203" pitchFamily="34" charset="0"/>
              </a:rPr>
              <a:t>prompt-based procedural content generation</a:t>
            </a:r>
          </a:p>
        </p:txBody>
      </p:sp>
    </p:spTree>
    <p:extLst>
      <p:ext uri="{BB962C8B-B14F-4D97-AF65-F5344CB8AC3E}">
        <p14:creationId xmlns:p14="http://schemas.microsoft.com/office/powerpoint/2010/main" val="1507143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Results of the experiments suggest that it is possible to design a replicable competition by carefully selecting the LLM to query and that in the ChatGPT4PCG competition, ChatGPT-3.5 is memorizing from the examples provided in prompts rather than generalizing. Redesigning prompt-based PCG competitions and investigating prompt generalization are both rich areas for future work.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614661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19359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5"/>
          <a:stretch>
            <a:fillRect/>
          </a:stretch>
        </p:blipFill>
        <p:spPr>
          <a:xfrm>
            <a:off x="3672135" y="486228"/>
            <a:ext cx="5824639" cy="5885543"/>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Similarity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797933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5"/>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6"/>
          <a:stretch>
            <a:fillRect/>
          </a:stretch>
        </p:blipFill>
        <p:spPr>
          <a:xfrm>
            <a:off x="2905361" y="1794671"/>
            <a:ext cx="5705239" cy="4926804"/>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1" name="Cube 20">
            <a:extLst>
              <a:ext uri="{FF2B5EF4-FFF2-40B4-BE49-F238E27FC236}">
                <a16:creationId xmlns:a16="http://schemas.microsoft.com/office/drawing/2014/main" id="{8C5A45B3-F178-6E8F-AD1E-24771998BE91}"/>
              </a:ext>
            </a:extLst>
          </p:cNvPr>
          <p:cNvSpPr/>
          <p:nvPr/>
        </p:nvSpPr>
        <p:spPr>
          <a:xfrm>
            <a:off x="3440869" y="249697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22" name="Scroll: Vertical 21">
            <a:extLst>
              <a:ext uri="{FF2B5EF4-FFF2-40B4-BE49-F238E27FC236}">
                <a16:creationId xmlns:a16="http://schemas.microsoft.com/office/drawing/2014/main" id="{A60EA8DA-0D93-F827-1D3F-2EC9ABC6EEB5}"/>
              </a:ext>
            </a:extLst>
          </p:cNvPr>
          <p:cNvSpPr/>
          <p:nvPr/>
        </p:nvSpPr>
        <p:spPr>
          <a:xfrm>
            <a:off x="1167724" y="321237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Bahnschrift SemiBold Condensed" panose="020B0502040204020203" pitchFamily="34" charset="0"/>
              </a:rPr>
              <a:t>prompt</a:t>
            </a:r>
          </a:p>
          <a:p>
            <a:pPr algn="ctr"/>
            <a:endParaRPr lang="en-US" dirty="0"/>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061" y="3518422"/>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5935">
            <a:off x="6332300" y="2972725"/>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6391">
            <a:off x="8421032" y="2633949"/>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110724" y="216342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80" y="2104083"/>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282" y="2992003"/>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530261"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48F90B7-9605-4DFB-8747-12879D176B87}"/>
              </a:ext>
            </a:extLst>
          </p:cNvPr>
          <p:cNvSpPr/>
          <p:nvPr/>
        </p:nvSpPr>
        <p:spPr>
          <a:xfrm>
            <a:off x="5496316"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10">
            <a:extLst>
              <a:ext uri="{28A0092B-C50C-407E-A947-70E740481C1C}">
                <a14:useLocalDpi xmlns:a14="http://schemas.microsoft.com/office/drawing/2010/main" val="0"/>
              </a:ext>
            </a:extLst>
          </a:blip>
          <a:srcRect l="13637" r="16061" b="485"/>
          <a:stretch/>
        </p:blipFill>
        <p:spPr>
          <a:xfrm rot="21312575">
            <a:off x="7021806" y="1169684"/>
            <a:ext cx="2452007" cy="3249968"/>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LLMs to Generate Levels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We can generate levels with natural language text as a prompt. </a:t>
            </a:r>
          </a:p>
          <a:p>
            <a:pPr lvl="2"/>
            <a:r>
              <a:rPr lang="en-US" dirty="0" err="1">
                <a:latin typeface="Bahnschrift SemiBold Condensed" panose="020B0502040204020203" pitchFamily="34" charset="0"/>
              </a:rPr>
              <a:t>MarioGPT</a:t>
            </a:r>
            <a:r>
              <a:rPr lang="en-US" dirty="0">
                <a:latin typeface="Bahnschrift SemiBold Condensed" panose="020B0502040204020203" pitchFamily="34" charset="0"/>
              </a:rPr>
              <a:t> [1]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D2777561-9DC5-B66B-C33F-C167AB0BE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30953"/>
            <a:ext cx="10405671" cy="1456794"/>
          </a:xfrm>
          <a:prstGeom prst="rect">
            <a:avLst/>
          </a:prstGeom>
        </p:spPr>
      </p:pic>
      <p:sp>
        <p:nvSpPr>
          <p:cNvPr id="10" name="TextBox 9">
            <a:extLst>
              <a:ext uri="{FF2B5EF4-FFF2-40B4-BE49-F238E27FC236}">
                <a16:creationId xmlns:a16="http://schemas.microsoft.com/office/drawing/2014/main" id="{B9DB14A0-4330-4D08-3B72-EE269F9FD430}"/>
              </a:ext>
            </a:extLst>
          </p:cNvPr>
          <p:cNvSpPr txBox="1"/>
          <p:nvPr/>
        </p:nvSpPr>
        <p:spPr>
          <a:xfrm>
            <a:off x="1182460" y="5390429"/>
            <a:ext cx="9827079" cy="830997"/>
          </a:xfrm>
          <a:prstGeom prst="rect">
            <a:avLst/>
          </a:prstGeom>
          <a:noFill/>
        </p:spPr>
        <p:txBody>
          <a:bodyPr wrap="square">
            <a:spAutoFit/>
          </a:bodyPr>
          <a:lstStyle/>
          <a:p>
            <a:r>
              <a:rPr lang="en-US" sz="1600" dirty="0">
                <a:hlinkClick r:id="rId6"/>
              </a:rPr>
              <a:t>GitHub - shyamsn97/</a:t>
            </a:r>
            <a:r>
              <a:rPr lang="en-US" sz="1600" dirty="0" err="1">
                <a:hlinkClick r:id="rId6"/>
              </a:rPr>
              <a:t>mario-gpt</a:t>
            </a:r>
            <a:r>
              <a:rPr lang="en-US" sz="1600" dirty="0">
                <a:hlinkClick r:id="rId6"/>
              </a:rPr>
              <a:t>: [</a:t>
            </a:r>
            <a:r>
              <a:rPr lang="en-US" sz="1600" dirty="0" err="1">
                <a:hlinkClick r:id="rId6"/>
              </a:rPr>
              <a:t>Neurips</a:t>
            </a:r>
            <a:r>
              <a:rPr lang="en-US" sz="1600" dirty="0">
                <a:hlinkClick r:id="rId6"/>
              </a:rPr>
              <a:t> 2023] Generating Mario Levels with GPT2. Code for the paper "</a:t>
            </a:r>
            <a:r>
              <a:rPr lang="en-US" sz="1600" dirty="0" err="1">
                <a:hlinkClick r:id="rId6"/>
              </a:rPr>
              <a:t>MarioGPT</a:t>
            </a:r>
            <a:r>
              <a:rPr lang="en-US" sz="1600" dirty="0">
                <a:hlinkClick r:id="rId6"/>
              </a:rPr>
              <a:t>: Open-Ended Text2Level Generation through Large Language Models" https://arxiv.org/abs/2302.05981</a:t>
            </a:r>
            <a:endParaRPr lang="en-US" sz="1600" dirty="0"/>
          </a:p>
        </p:txBody>
      </p:sp>
      <p:sp>
        <p:nvSpPr>
          <p:cNvPr id="12" name="TextBox 11">
            <a:extLst>
              <a:ext uri="{FF2B5EF4-FFF2-40B4-BE49-F238E27FC236}">
                <a16:creationId xmlns:a16="http://schemas.microsoft.com/office/drawing/2014/main" id="{61C5E695-0F1E-C575-CF2D-07AB3D6DBE32}"/>
              </a:ext>
            </a:extLst>
          </p:cNvPr>
          <p:cNvSpPr txBox="1"/>
          <p:nvPr/>
        </p:nvSpPr>
        <p:spPr>
          <a:xfrm>
            <a:off x="875391" y="5051875"/>
            <a:ext cx="9968061" cy="338554"/>
          </a:xfrm>
          <a:prstGeom prst="rect">
            <a:avLst/>
          </a:prstGeom>
          <a:noFill/>
        </p:spPr>
        <p:txBody>
          <a:bodyPr wrap="square">
            <a:spAutoFit/>
          </a:bodyPr>
          <a:lstStyle/>
          <a:p>
            <a:r>
              <a:rPr lang="en-US" sz="1600" b="0" i="0" dirty="0">
                <a:solidFill>
                  <a:srgbClr val="000000"/>
                </a:solidFill>
                <a:effectLst/>
                <a:latin typeface="Bahnschrift SemiBold Condensed" panose="020B0502040204020203" pitchFamily="34" charset="0"/>
              </a:rPr>
              <a:t>1. Shyam </a:t>
            </a:r>
            <a:r>
              <a:rPr lang="en-US" sz="1600" b="0" i="0" dirty="0" err="1">
                <a:solidFill>
                  <a:srgbClr val="000000"/>
                </a:solidFill>
                <a:effectLst/>
                <a:latin typeface="Bahnschrift SemiBold Condensed" panose="020B0502040204020203" pitchFamily="34" charset="0"/>
              </a:rPr>
              <a:t>Sudhakaran</a:t>
            </a:r>
            <a:r>
              <a:rPr lang="en-US" sz="1600" dirty="0">
                <a:solidFill>
                  <a:srgbClr val="000000"/>
                </a:solidFill>
                <a:latin typeface="Bahnschrift SemiBold Condensed" panose="020B0502040204020203" pitchFamily="34" charset="0"/>
              </a:rPr>
              <a:t> et al.</a:t>
            </a:r>
            <a:r>
              <a:rPr lang="en-US" sz="1600" b="0" i="0" dirty="0">
                <a:solidFill>
                  <a:srgbClr val="000000"/>
                </a:solidFill>
                <a:effectLst/>
                <a:latin typeface="Bahnschrift SemiBold Condensed" panose="020B0502040204020203" pitchFamily="34" charset="0"/>
              </a:rPr>
              <a:t> 2023. </a:t>
            </a:r>
            <a:r>
              <a:rPr lang="en-US" sz="1600" b="0" i="0" dirty="0" err="1">
                <a:solidFill>
                  <a:srgbClr val="000000"/>
                </a:solidFill>
                <a:effectLst/>
                <a:latin typeface="Bahnschrift SemiBold Condensed" panose="020B0502040204020203" pitchFamily="34" charset="0"/>
              </a:rPr>
              <a:t>MarioGPT</a:t>
            </a:r>
            <a:r>
              <a:rPr lang="en-US" sz="1600" b="0" i="0" dirty="0">
                <a:solidFill>
                  <a:srgbClr val="000000"/>
                </a:solidFill>
                <a:effectLst/>
                <a:latin typeface="Bahnschrift SemiBold Condensed" panose="020B0502040204020203" pitchFamily="34" charset="0"/>
              </a:rPr>
              <a:t>: Open-Ended Text2Level Generation through Large Language Models. In </a:t>
            </a:r>
            <a:r>
              <a:rPr lang="en-US" sz="1600" b="0" i="1" dirty="0">
                <a:solidFill>
                  <a:srgbClr val="000000"/>
                </a:solidFill>
                <a:effectLst/>
                <a:latin typeface="Bahnschrift SemiBold Condensed" panose="020B0502040204020203" pitchFamily="34" charset="0"/>
              </a:rPr>
              <a:t>Proceedings of </a:t>
            </a:r>
            <a:r>
              <a:rPr lang="en-US" sz="1600" b="0" i="1" dirty="0" err="1">
                <a:solidFill>
                  <a:srgbClr val="000000"/>
                </a:solidFill>
                <a:effectLst/>
                <a:latin typeface="Bahnschrift SemiBold Condensed" panose="020B0502040204020203" pitchFamily="34" charset="0"/>
              </a:rPr>
              <a:t>NeurIPS</a:t>
            </a:r>
            <a:r>
              <a:rPr lang="en-US" sz="1600" b="0" i="1" dirty="0">
                <a:solidFill>
                  <a:srgbClr val="000000"/>
                </a:solidFill>
                <a:effectLst/>
                <a:latin typeface="Bahnschrift SemiBold Condensed" panose="020B0502040204020203" pitchFamily="34" charset="0"/>
              </a:rPr>
              <a:t> 2023</a:t>
            </a:r>
            <a:r>
              <a:rPr lang="en-US" sz="1600" b="0" i="0" dirty="0">
                <a:solidFill>
                  <a:srgbClr val="000000"/>
                </a:solidFill>
                <a:effectLst/>
                <a:latin typeface="Bahnschrift SemiBold Condensed" panose="020B0502040204020203" pitchFamily="34" charset="0"/>
              </a:rPr>
              <a:t>.</a:t>
            </a:r>
            <a:endParaRPr lang="en-US" sz="4400" dirty="0">
              <a:latin typeface="Bahnschrift SemiBold Condensed" panose="020B0502040204020203" pitchFamily="34" charset="0"/>
            </a:endParaRPr>
          </a:p>
        </p:txBody>
      </p:sp>
    </p:spTree>
    <p:extLst>
      <p:ext uri="{BB962C8B-B14F-4D97-AF65-F5344CB8AC3E}">
        <p14:creationId xmlns:p14="http://schemas.microsoft.com/office/powerpoint/2010/main" val="3435255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46048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89419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3</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62893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Recommendations and Future Work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1</a:t>
            </a:r>
          </a:p>
          <a:p>
            <a:r>
              <a:rPr lang="en-US" dirty="0">
                <a:latin typeface="Bahnschrift SemiBold Condensed" panose="020B0502040204020203" pitchFamily="34" charset="0"/>
              </a:rPr>
              <a:t>2</a:t>
            </a:r>
          </a:p>
          <a:p>
            <a:r>
              <a:rPr lang="en-US" dirty="0">
                <a:latin typeface="Bahnschrift SemiBold Condensed" panose="020B0502040204020203" pitchFamily="34" charset="0"/>
              </a:rPr>
              <a:t>3</a:t>
            </a:r>
          </a:p>
          <a:p>
            <a:r>
              <a:rPr lang="en-US" dirty="0">
                <a:latin typeface="Bahnschrift SemiBold Condensed" panose="020B0502040204020203" pitchFamily="34" charset="0"/>
              </a:rPr>
              <a: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977532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3178885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graphicFrame>
        <p:nvGraphicFramePr>
          <p:cNvPr id="7" name="Content Placeholder 6">
            <a:extLst>
              <a:ext uri="{FF2B5EF4-FFF2-40B4-BE49-F238E27FC236}">
                <a16:creationId xmlns:a16="http://schemas.microsoft.com/office/drawing/2014/main" id="{34F0F5D2-D50C-81DF-5188-4B0044CCEB62}"/>
              </a:ext>
            </a:extLst>
          </p:cNvPr>
          <p:cNvGraphicFramePr>
            <a:graphicFrameLocks noGrp="1"/>
          </p:cNvGraphicFramePr>
          <p:nvPr>
            <p:ph idx="1"/>
            <p:extLst>
              <p:ext uri="{D42A27DB-BD31-4B8C-83A1-F6EECF244321}">
                <p14:modId xmlns:p14="http://schemas.microsoft.com/office/powerpoint/2010/main" val="4148766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Word count below 900</a:t>
            </a:r>
          </a:p>
          <a:p>
            <a:r>
              <a:rPr lang="en-US" dirty="0">
                <a:latin typeface="Bahnschrift SemiBold Condensed" panose="020B0502040204020203" pitchFamily="34" charset="0"/>
              </a:rPr>
              <a:t>No special characters</a:t>
            </a:r>
          </a:p>
        </p:txBody>
      </p:sp>
      <p:pic>
        <p:nvPicPr>
          <p:cNvPr id="10" name="Picture 9">
            <a:extLst>
              <a:ext uri="{FF2B5EF4-FFF2-40B4-BE49-F238E27FC236}">
                <a16:creationId xmlns:a16="http://schemas.microsoft.com/office/drawing/2014/main" id="{72CF4D72-EA4C-6526-6622-100F59F31253}"/>
              </a:ext>
            </a:extLst>
          </p:cNvPr>
          <p:cNvPicPr>
            <a:picLocks noChangeAspect="1"/>
          </p:cNvPicPr>
          <p:nvPr/>
        </p:nvPicPr>
        <p:blipFill>
          <a:blip r:embed="rId9"/>
          <a:stretch>
            <a:fillRect/>
          </a:stretch>
        </p:blipFill>
        <p:spPr>
          <a:xfrm>
            <a:off x="6223000" y="1137557"/>
            <a:ext cx="4108998" cy="3858306"/>
          </a:xfrm>
          <a:prstGeom prst="rect">
            <a:avLst/>
          </a:prstGeom>
        </p:spPr>
      </p:pic>
      <p:sp>
        <p:nvSpPr>
          <p:cNvPr id="17" name="Rectangle 16">
            <a:extLst>
              <a:ext uri="{FF2B5EF4-FFF2-40B4-BE49-F238E27FC236}">
                <a16:creationId xmlns:a16="http://schemas.microsoft.com/office/drawing/2014/main" id="{5BFD2F71-56DE-FCD4-D10B-31B7A4107A88}"/>
              </a:ext>
            </a:extLst>
          </p:cNvPr>
          <p:cNvSpPr/>
          <p:nvPr/>
        </p:nvSpPr>
        <p:spPr>
          <a:xfrm>
            <a:off x="7706056" y="197509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66B45D0-764A-7E21-FD07-E0864A365E4D}"/>
              </a:ext>
            </a:extLst>
          </p:cNvPr>
          <p:cNvSpPr/>
          <p:nvPr/>
        </p:nvSpPr>
        <p:spPr>
          <a:xfrm>
            <a:off x="7706188" y="217661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A1FEC9-8D6D-F5FF-8C9E-2375077EBD80}"/>
              </a:ext>
            </a:extLst>
          </p:cNvPr>
          <p:cNvSpPr/>
          <p:nvPr/>
        </p:nvSpPr>
        <p:spPr>
          <a:xfrm>
            <a:off x="8202303" y="358145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A29DCE-D0CD-F179-52DA-6EEF6F73ABD4}"/>
              </a:ext>
            </a:extLst>
          </p:cNvPr>
          <p:cNvSpPr/>
          <p:nvPr/>
        </p:nvSpPr>
        <p:spPr>
          <a:xfrm>
            <a:off x="6223000" y="196277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FCAFE9-B790-6099-F31B-EEC957A11D3C}"/>
              </a:ext>
            </a:extLst>
          </p:cNvPr>
          <p:cNvSpPr/>
          <p:nvPr/>
        </p:nvSpPr>
        <p:spPr>
          <a:xfrm>
            <a:off x="6223000" y="218178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D46088-D0FB-DF45-15A9-0A45A3F59A32}"/>
              </a:ext>
            </a:extLst>
          </p:cNvPr>
          <p:cNvSpPr/>
          <p:nvPr/>
        </p:nvSpPr>
        <p:spPr>
          <a:xfrm>
            <a:off x="6223000" y="357393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E88E7DA-0A59-F833-C24B-6F35BC37AAFA}"/>
              </a:ext>
            </a:extLst>
          </p:cNvPr>
          <p:cNvGrpSpPr/>
          <p:nvPr/>
        </p:nvGrpSpPr>
        <p:grpSpPr>
          <a:xfrm>
            <a:off x="838200" y="5638913"/>
            <a:ext cx="3520440" cy="545193"/>
            <a:chOff x="4621" y="0"/>
            <a:chExt cx="4040906" cy="545193"/>
          </a:xfrm>
        </p:grpSpPr>
        <p:sp>
          <p:nvSpPr>
            <p:cNvPr id="21" name="Arrow: Pentagon 20">
              <a:extLst>
                <a:ext uri="{FF2B5EF4-FFF2-40B4-BE49-F238E27FC236}">
                  <a16:creationId xmlns:a16="http://schemas.microsoft.com/office/drawing/2014/main" id="{13520A78-4C80-011D-E140-30C36ACD580E}"/>
                </a:ext>
              </a:extLst>
            </p:cNvPr>
            <p:cNvSpPr/>
            <p:nvPr/>
          </p:nvSpPr>
          <p:spPr>
            <a:xfrm>
              <a:off x="4621" y="0"/>
              <a:ext cx="4040906" cy="545193"/>
            </a:xfrm>
            <a:prstGeom prst="homePlate">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Arrow: Pentagon 4">
              <a:extLst>
                <a:ext uri="{FF2B5EF4-FFF2-40B4-BE49-F238E27FC236}">
                  <a16:creationId xmlns:a16="http://schemas.microsoft.com/office/drawing/2014/main" id="{0419DDD9-22A8-4A22-503E-9485615C46DE}"/>
                </a:ext>
              </a:extLst>
            </p:cNvPr>
            <p:cNvSpPr txBox="1"/>
            <p:nvPr/>
          </p:nvSpPr>
          <p:spPr>
            <a:xfrm>
              <a:off x="4621" y="0"/>
              <a:ext cx="3904608"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p:txBody>
        </p:sp>
      </p:grpSp>
    </p:spTree>
    <p:extLst>
      <p:ext uri="{BB962C8B-B14F-4D97-AF65-F5344CB8AC3E}">
        <p14:creationId xmlns:p14="http://schemas.microsoft.com/office/powerpoint/2010/main" val="38794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animBg="1"/>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graphicFrame>
        <p:nvGraphicFramePr>
          <p:cNvPr id="16" name="Content Placeholder 6">
            <a:extLst>
              <a:ext uri="{FF2B5EF4-FFF2-40B4-BE49-F238E27FC236}">
                <a16:creationId xmlns:a16="http://schemas.microsoft.com/office/drawing/2014/main" id="{7140C4B4-87A1-7248-8737-8C30C0D3BB5D}"/>
              </a:ext>
            </a:extLst>
          </p:cNvPr>
          <p:cNvGraphicFramePr>
            <a:graphicFrameLocks/>
          </p:cNvGraphicFramePr>
          <p:nvPr>
            <p:extLst>
              <p:ext uri="{D42A27DB-BD31-4B8C-83A1-F6EECF244321}">
                <p14:modId xmlns:p14="http://schemas.microsoft.com/office/powerpoint/2010/main" val="1990968664"/>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10"/>
          <a:stretch>
            <a:fillRect/>
          </a:stretch>
        </p:blipFill>
        <p:spPr>
          <a:xfrm>
            <a:off x="838200" y="1252537"/>
            <a:ext cx="10515600" cy="4087357"/>
          </a:xfrm>
          <a:prstGeom prst="rect">
            <a:avLst/>
          </a:prstGeom>
        </p:spPr>
      </p:pic>
      <p:pic>
        <p:nvPicPr>
          <p:cNvPr id="19" name="Picture 18">
            <a:extLst>
              <a:ext uri="{FF2B5EF4-FFF2-40B4-BE49-F238E27FC236}">
                <a16:creationId xmlns:a16="http://schemas.microsoft.com/office/drawing/2014/main" id="{EDAB7F7C-37AD-5A69-F7B3-6776C7B4121F}"/>
              </a:ext>
            </a:extLst>
          </p:cNvPr>
          <p:cNvPicPr>
            <a:picLocks noChangeAspect="1"/>
          </p:cNvPicPr>
          <p:nvPr/>
        </p:nvPicPr>
        <p:blipFill>
          <a:blip r:embed="rId11"/>
          <a:stretch>
            <a:fillRect/>
          </a:stretch>
        </p:blipFill>
        <p:spPr>
          <a:xfrm>
            <a:off x="12712926" y="2224906"/>
            <a:ext cx="2795674" cy="2408187"/>
          </a:xfrm>
          <a:prstGeom prst="rect">
            <a:avLst/>
          </a:prstGeom>
        </p:spPr>
      </p:pic>
    </p:spTree>
    <p:extLst>
      <p:ext uri="{BB962C8B-B14F-4D97-AF65-F5344CB8AC3E}">
        <p14:creationId xmlns:p14="http://schemas.microsoft.com/office/powerpoint/2010/main" val="157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Response Gathering</a:t>
            </a:r>
          </a:p>
          <a:p>
            <a:pPr lvl="1"/>
            <a:r>
              <a:rPr lang="en-US" dirty="0">
                <a:latin typeface="Bahnschrift SemiBold Condensed" panose="020B0502040204020203" pitchFamily="34" charset="0"/>
              </a:rPr>
              <a:t>Send prompt to GPT-3.5 through the API</a:t>
            </a:r>
          </a:p>
          <a:p>
            <a:pPr lvl="1"/>
            <a:r>
              <a:rPr lang="en-US" dirty="0">
                <a:latin typeface="Bahnschrift SemiBold Condensed" panose="020B0502040204020203" pitchFamily="34" charset="0"/>
              </a:rPr>
              <a:t>Code extraction: discuss the complications</a:t>
            </a:r>
          </a:p>
          <a:p>
            <a:pPr lvl="1"/>
            <a:r>
              <a:rPr lang="en-US" dirty="0">
                <a:latin typeface="Bahnschrift SemiBold Condensed" panose="020B0502040204020203" pitchFamily="34" charset="0"/>
              </a:rPr>
              <a:t>Text to XML</a:t>
            </a:r>
          </a:p>
        </p:txBody>
      </p:sp>
      <p:graphicFrame>
        <p:nvGraphicFramePr>
          <p:cNvPr id="11" name="Content Placeholder 6">
            <a:extLst>
              <a:ext uri="{FF2B5EF4-FFF2-40B4-BE49-F238E27FC236}">
                <a16:creationId xmlns:a16="http://schemas.microsoft.com/office/drawing/2014/main" id="{29191465-D656-6792-0ED2-B0F1B4795E47}"/>
              </a:ext>
            </a:extLst>
          </p:cNvPr>
          <p:cNvGraphicFramePr>
            <a:graphicFrameLocks/>
          </p:cNvGraphicFramePr>
          <p:nvPr>
            <p:extLst>
              <p:ext uri="{D42A27DB-BD31-4B8C-83A1-F6EECF244321}">
                <p14:modId xmlns:p14="http://schemas.microsoft.com/office/powerpoint/2010/main" val="384560920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511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Code extraction: details</a:t>
            </a:r>
          </a:p>
        </p:txBody>
      </p:sp>
      <p:graphicFrame>
        <p:nvGraphicFramePr>
          <p:cNvPr id="10" name="Content Placeholder 6">
            <a:extLst>
              <a:ext uri="{FF2B5EF4-FFF2-40B4-BE49-F238E27FC236}">
                <a16:creationId xmlns:a16="http://schemas.microsoft.com/office/drawing/2014/main" id="{80B0F3D3-6D17-DF53-4019-53099281E324}"/>
              </a:ext>
            </a:extLst>
          </p:cNvPr>
          <p:cNvGraphicFramePr>
            <a:graphicFrameLocks/>
          </p:cNvGraphicFramePr>
          <p:nvPr>
            <p:extLst>
              <p:ext uri="{D42A27DB-BD31-4B8C-83A1-F6EECF244321}">
                <p14:modId xmlns:p14="http://schemas.microsoft.com/office/powerpoint/2010/main" val="16010185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0825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Text to XML: details</a:t>
            </a:r>
          </a:p>
        </p:txBody>
      </p:sp>
      <p:graphicFrame>
        <p:nvGraphicFramePr>
          <p:cNvPr id="10" name="Content Placeholder 6">
            <a:extLst>
              <a:ext uri="{FF2B5EF4-FFF2-40B4-BE49-F238E27FC236}">
                <a16:creationId xmlns:a16="http://schemas.microsoft.com/office/drawing/2014/main" id="{2D051200-F5F7-B6D1-A39C-896BEEA865D5}"/>
              </a:ext>
            </a:extLst>
          </p:cNvPr>
          <p:cNvGraphicFramePr>
            <a:graphicFrameLocks/>
          </p:cNvGraphicFramePr>
          <p:nvPr>
            <p:extLst>
              <p:ext uri="{D42A27DB-BD31-4B8C-83A1-F6EECF244321}">
                <p14:modId xmlns:p14="http://schemas.microsoft.com/office/powerpoint/2010/main" val="3263743992"/>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7775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15" name="Slide Number Placeholder 5">
            <a:extLst>
              <a:ext uri="{FF2B5EF4-FFF2-40B4-BE49-F238E27FC236}">
                <a16:creationId xmlns:a16="http://schemas.microsoft.com/office/drawing/2014/main" id="{C502424F-AF0E-D90E-46A2-AB3271E7B87F}"/>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6</a:t>
            </a:fld>
            <a:endParaRPr lang="en-US" dirty="0">
              <a:latin typeface="Bahnschrift SemiBold Condensed" panose="020B0502040204020203" pitchFamily="34" charset="0"/>
            </a:endParaRPr>
          </a:p>
        </p:txBody>
      </p:sp>
      <p:sp>
        <p:nvSpPr>
          <p:cNvPr id="2" name="Content Placeholder 4">
            <a:extLst>
              <a:ext uri="{FF2B5EF4-FFF2-40B4-BE49-F238E27FC236}">
                <a16:creationId xmlns:a16="http://schemas.microsoft.com/office/drawing/2014/main" id="{0A81340B-D517-FD50-4000-E5E66B20D4CB}"/>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Competition held at Conference on Games 2023 at Northeastern University</a:t>
            </a:r>
          </a:p>
          <a:p>
            <a:r>
              <a:rPr lang="en-US" dirty="0">
                <a:latin typeface="Bahnschrift SemiBold Condensed" panose="020B0502040204020203" pitchFamily="34" charset="0"/>
              </a:rPr>
              <a:t>Goal: Create a </a:t>
            </a:r>
            <a:r>
              <a:rPr lang="en-US" dirty="0" err="1">
                <a:latin typeface="Bahnschrift SemiBold Condensed" panose="020B0502040204020203" pitchFamily="34" charset="0"/>
              </a:rPr>
              <a:t>ChatGPT</a:t>
            </a:r>
            <a:r>
              <a:rPr lang="en-US" dirty="0">
                <a:latin typeface="Bahnschrift SemiBold Condensed" panose="020B0502040204020203" pitchFamily="34" charset="0"/>
              </a:rPr>
              <a:t> prompt that generates game levels</a:t>
            </a:r>
          </a:p>
        </p:txBody>
      </p:sp>
      <p:pic>
        <p:nvPicPr>
          <p:cNvPr id="11" name="Picture 10" descr="A screenshot of a computer&#10;&#10;Description automatically generated">
            <a:extLst>
              <a:ext uri="{FF2B5EF4-FFF2-40B4-BE49-F238E27FC236}">
                <a16:creationId xmlns:a16="http://schemas.microsoft.com/office/drawing/2014/main" id="{E5D734FC-440C-1ADA-26B2-A7179B2BE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398624"/>
            <a:ext cx="4368314" cy="2750828"/>
          </a:xfrm>
          <a:prstGeom prst="rect">
            <a:avLst/>
          </a:prstGeom>
        </p:spPr>
      </p:pic>
      <p:pic>
        <p:nvPicPr>
          <p:cNvPr id="18" name="Picture 17" descr="A screenshot of a game&#10;&#10;Description automatically generated">
            <a:extLst>
              <a:ext uri="{FF2B5EF4-FFF2-40B4-BE49-F238E27FC236}">
                <a16:creationId xmlns:a16="http://schemas.microsoft.com/office/drawing/2014/main" id="{3A6B3393-878C-616B-8DB3-1FE99CDC56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5739" y="2482850"/>
            <a:ext cx="6064743" cy="3037417"/>
          </a:xfrm>
          <a:prstGeom prst="rect">
            <a:avLst/>
          </a:prstGeom>
        </p:spPr>
      </p:pic>
    </p:spTree>
    <p:extLst>
      <p:ext uri="{BB962C8B-B14F-4D97-AF65-F5344CB8AC3E}">
        <p14:creationId xmlns:p14="http://schemas.microsoft.com/office/powerpoint/2010/main" val="902783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Modified Science Birds: details</a:t>
            </a:r>
          </a:p>
          <a:p>
            <a:pPr lvl="1"/>
            <a:r>
              <a:rPr lang="en-US" dirty="0">
                <a:latin typeface="Bahnschrift SemiBold Condensed" panose="020B0502040204020203" pitchFamily="34" charset="0"/>
              </a:rPr>
              <a:t>XML file are levels in Unity</a:t>
            </a:r>
          </a:p>
        </p:txBody>
      </p:sp>
      <p:graphicFrame>
        <p:nvGraphicFramePr>
          <p:cNvPr id="10" name="Content Placeholder 6">
            <a:extLst>
              <a:ext uri="{FF2B5EF4-FFF2-40B4-BE49-F238E27FC236}">
                <a16:creationId xmlns:a16="http://schemas.microsoft.com/office/drawing/2014/main" id="{5D25666A-235F-B9DB-E50E-36EE82E31363}"/>
              </a:ext>
            </a:extLst>
          </p:cNvPr>
          <p:cNvGraphicFramePr>
            <a:graphicFrameLocks/>
          </p:cNvGraphicFramePr>
          <p:nvPr>
            <p:extLst>
              <p:ext uri="{D42A27DB-BD31-4B8C-83A1-F6EECF244321}">
                <p14:modId xmlns:p14="http://schemas.microsoft.com/office/powerpoint/2010/main" val="1266351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280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Stability</a:t>
            </a:r>
          </a:p>
        </p:txBody>
      </p:sp>
      <p:pic>
        <p:nvPicPr>
          <p:cNvPr id="9" name="Picture 8">
            <a:extLst>
              <a:ext uri="{FF2B5EF4-FFF2-40B4-BE49-F238E27FC236}">
                <a16:creationId xmlns:a16="http://schemas.microsoft.com/office/drawing/2014/main" id="{83E7B6CA-1068-9C4F-DAC1-87B780AF2919}"/>
              </a:ext>
            </a:extLst>
          </p:cNvPr>
          <p:cNvPicPr>
            <a:picLocks noChangeAspect="1"/>
          </p:cNvPicPr>
          <p:nvPr/>
        </p:nvPicPr>
        <p:blipFill>
          <a:blip r:embed="rId5"/>
          <a:stretch>
            <a:fillRect/>
          </a:stretch>
        </p:blipFill>
        <p:spPr>
          <a:xfrm>
            <a:off x="2792185" y="2851118"/>
            <a:ext cx="6607629" cy="996227"/>
          </a:xfrm>
          <a:prstGeom prst="rect">
            <a:avLst/>
          </a:prstGeom>
        </p:spPr>
      </p:pic>
      <p:graphicFrame>
        <p:nvGraphicFramePr>
          <p:cNvPr id="12" name="Content Placeholder 6">
            <a:extLst>
              <a:ext uri="{FF2B5EF4-FFF2-40B4-BE49-F238E27FC236}">
                <a16:creationId xmlns:a16="http://schemas.microsoft.com/office/drawing/2014/main" id="{DC3F939C-311F-8A44-365C-4B9CCBFEE539}"/>
              </a:ext>
            </a:extLst>
          </p:cNvPr>
          <p:cNvGraphicFramePr>
            <a:graphicFrameLocks/>
          </p:cNvGraphicFramePr>
          <p:nvPr>
            <p:extLst>
              <p:ext uri="{D42A27DB-BD31-4B8C-83A1-F6EECF244321}">
                <p14:modId xmlns:p14="http://schemas.microsoft.com/office/powerpoint/2010/main" val="341783782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901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Similarity</a:t>
            </a:r>
          </a:p>
          <a:p>
            <a:endParaRPr lang="en-US" dirty="0">
              <a:latin typeface="Bahnschrift SemiBold Condensed" panose="020B0502040204020203" pitchFamily="34" charset="0"/>
            </a:endParaRPr>
          </a:p>
          <a:p>
            <a:pPr algn="l"/>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graphicFrame>
        <p:nvGraphicFramePr>
          <p:cNvPr id="12" name="Content Placeholder 6">
            <a:extLst>
              <a:ext uri="{FF2B5EF4-FFF2-40B4-BE49-F238E27FC236}">
                <a16:creationId xmlns:a16="http://schemas.microsoft.com/office/drawing/2014/main" id="{6EC6A660-625A-4730-3E11-B38FDB610174}"/>
              </a:ext>
            </a:extLst>
          </p:cNvPr>
          <p:cNvGraphicFramePr>
            <a:graphicFrameLocks/>
          </p:cNvGraphicFramePr>
          <p:nvPr>
            <p:extLst>
              <p:ext uri="{D42A27DB-BD31-4B8C-83A1-F6EECF244321}">
                <p14:modId xmlns:p14="http://schemas.microsoft.com/office/powerpoint/2010/main" val="94386125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2142331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Score and Rank</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graphicFrame>
        <p:nvGraphicFramePr>
          <p:cNvPr id="18" name="Content Placeholder 6">
            <a:extLst>
              <a:ext uri="{FF2B5EF4-FFF2-40B4-BE49-F238E27FC236}">
                <a16:creationId xmlns:a16="http://schemas.microsoft.com/office/drawing/2014/main" id="{4A84BBB4-2210-2EDC-5BBF-9D92F3A7E0DB}"/>
              </a:ext>
            </a:extLst>
          </p:cNvPr>
          <p:cNvGraphicFramePr>
            <a:graphicFrameLocks/>
          </p:cNvGraphicFramePr>
          <p:nvPr>
            <p:extLst>
              <p:ext uri="{D42A27DB-BD31-4B8C-83A1-F6EECF244321}">
                <p14:modId xmlns:p14="http://schemas.microsoft.com/office/powerpoint/2010/main" val="2911685699"/>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C3A89139-7F87-5E14-703F-9D889D5EE570}"/>
              </a:ext>
            </a:extLst>
          </p:cNvPr>
          <p:cNvGrpSpPr/>
          <p:nvPr/>
        </p:nvGrpSpPr>
        <p:grpSpPr>
          <a:xfrm>
            <a:off x="7312894" y="5631317"/>
            <a:ext cx="4040906" cy="545193"/>
            <a:chOff x="6470072" y="0"/>
            <a:chExt cx="4040906" cy="545193"/>
          </a:xfrm>
        </p:grpSpPr>
        <p:sp>
          <p:nvSpPr>
            <p:cNvPr id="20" name="Arrow: Chevron 19">
              <a:extLst>
                <a:ext uri="{FF2B5EF4-FFF2-40B4-BE49-F238E27FC236}">
                  <a16:creationId xmlns:a16="http://schemas.microsoft.com/office/drawing/2014/main" id="{D9DAEC7D-827D-834F-1B54-65D4859DBEBA}"/>
                </a:ext>
              </a:extLst>
            </p:cNvPr>
            <p:cNvSpPr/>
            <p:nvPr/>
          </p:nvSpPr>
          <p:spPr>
            <a:xfrm>
              <a:off x="6470072" y="0"/>
              <a:ext cx="4040906" cy="545193"/>
            </a:xfrm>
            <a:prstGeom prst="chevron">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Arrow: Chevron 4">
              <a:extLst>
                <a:ext uri="{FF2B5EF4-FFF2-40B4-BE49-F238E27FC236}">
                  <a16:creationId xmlns:a16="http://schemas.microsoft.com/office/drawing/2014/main" id="{BBAEEED9-470A-B2CF-9BD2-4666CB05E3BA}"/>
                </a:ext>
              </a:extLst>
            </p:cNvPr>
            <p:cNvSpPr txBox="1"/>
            <p:nvPr/>
          </p:nvSpPr>
          <p:spPr>
            <a:xfrm>
              <a:off x="6742669" y="0"/>
              <a:ext cx="3495713"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p:txBody>
        </p:sp>
      </p:grpSp>
    </p:spTree>
    <p:extLst>
      <p:ext uri="{BB962C8B-B14F-4D97-AF65-F5344CB8AC3E}">
        <p14:creationId xmlns:p14="http://schemas.microsoft.com/office/powerpoint/2010/main" val="10497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Results</a:t>
            </a:r>
          </a:p>
          <a:p>
            <a:pPr lvl="1"/>
            <a:endParaRPr lang="en-US" dirty="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35FD592E-8C7B-52D9-105A-1D3F1896A9EA}"/>
              </a:ext>
            </a:extLst>
          </p:cNvPr>
          <p:cNvPicPr>
            <a:picLocks noChangeAspect="1"/>
          </p:cNvPicPr>
          <p:nvPr/>
        </p:nvPicPr>
        <p:blipFill>
          <a:blip r:embed="rId4"/>
          <a:stretch>
            <a:fillRect/>
          </a:stretch>
        </p:blipFill>
        <p:spPr>
          <a:xfrm>
            <a:off x="6035040" y="442956"/>
            <a:ext cx="5405120" cy="5838864"/>
          </a:xfrm>
          <a:prstGeom prst="rect">
            <a:avLst/>
          </a:prstGeom>
        </p:spPr>
      </p:pic>
    </p:spTree>
    <p:extLst>
      <p:ext uri="{BB962C8B-B14F-4D97-AF65-F5344CB8AC3E}">
        <p14:creationId xmlns:p14="http://schemas.microsoft.com/office/powerpoint/2010/main" val="1086634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2785569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Chain of thought [?]</a:t>
            </a:r>
          </a:p>
          <a:p>
            <a:pPr lvl="1"/>
            <a:r>
              <a:rPr lang="en-US" dirty="0">
                <a:latin typeface="Bahnschrift SemiBold Condensed" panose="020B0502040204020203" pitchFamily="34" charset="0"/>
              </a:rPr>
              <a:t>Self consistency [?]</a:t>
            </a:r>
          </a:p>
          <a:p>
            <a:pPr lvl="1"/>
            <a:r>
              <a:rPr lang="en-US" dirty="0">
                <a:latin typeface="Bahnschrift SemiBold Condensed" panose="020B0502040204020203" pitchFamily="34" charset="0"/>
              </a:rPr>
              <a:t>Generated knowledge [?]</a:t>
            </a:r>
          </a:p>
        </p:txBody>
      </p:sp>
    </p:spTree>
    <p:extLst>
      <p:ext uri="{BB962C8B-B14F-4D97-AF65-F5344CB8AC3E}">
        <p14:creationId xmlns:p14="http://schemas.microsoft.com/office/powerpoint/2010/main" val="3574296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441960" y="1552121"/>
            <a:ext cx="10515600" cy="4087357"/>
          </a:xfrm>
          <a:prstGeom prst="rect">
            <a:avLst/>
          </a:prstGeom>
        </p:spPr>
      </p:pic>
      <p:pic>
        <p:nvPicPr>
          <p:cNvPr id="10" name="Picture 9">
            <a:extLst>
              <a:ext uri="{FF2B5EF4-FFF2-40B4-BE49-F238E27FC236}">
                <a16:creationId xmlns:a16="http://schemas.microsoft.com/office/drawing/2014/main" id="{7366B4A8-F173-628B-6CDE-EA982E581763}"/>
              </a:ext>
            </a:extLst>
          </p:cNvPr>
          <p:cNvPicPr>
            <a:picLocks noChangeAspect="1"/>
          </p:cNvPicPr>
          <p:nvPr/>
        </p:nvPicPr>
        <p:blipFill>
          <a:blip r:embed="rId6"/>
          <a:stretch>
            <a:fillRect/>
          </a:stretch>
        </p:blipFill>
        <p:spPr>
          <a:xfrm>
            <a:off x="5982513" y="982071"/>
            <a:ext cx="4975047" cy="5374279"/>
          </a:xfrm>
          <a:prstGeom prst="rect">
            <a:avLst/>
          </a:prstGeom>
        </p:spPr>
      </p:pic>
    </p:spTree>
    <p:extLst>
      <p:ext uri="{BB962C8B-B14F-4D97-AF65-F5344CB8AC3E}">
        <p14:creationId xmlns:p14="http://schemas.microsoft.com/office/powerpoint/2010/main" val="647798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410276"/>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1</a:t>
            </a:r>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2225099"/>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2</a:t>
            </a:r>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4"/>
            <a:ext cx="665480" cy="2206735"/>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3</a:t>
            </a:r>
          </a:p>
        </p:txBody>
      </p:sp>
    </p:spTree>
    <p:extLst>
      <p:ext uri="{BB962C8B-B14F-4D97-AF65-F5344CB8AC3E}">
        <p14:creationId xmlns:p14="http://schemas.microsoft.com/office/powerpoint/2010/main" val="35626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Replication: </a:t>
            </a:r>
            <a:r>
              <a:rPr lang="en-US" sz="1800" b="0" i="0" dirty="0">
                <a:solidFill>
                  <a:srgbClr val="000000"/>
                </a:solidFill>
                <a:effectLst/>
                <a:latin typeface="Bahnschrift SemiBold Condensed" panose="020B0502040204020203" pitchFamily="34" charset="0"/>
              </a:rPr>
              <a:t>The </a:t>
            </a:r>
            <a:r>
              <a:rPr lang="en-US" sz="1800" b="1" i="0" dirty="0">
                <a:solidFill>
                  <a:srgbClr val="000000"/>
                </a:solidFill>
                <a:effectLst/>
                <a:latin typeface="Bahnschrift SemiBold Condensed" panose="020B0502040204020203" pitchFamily="34" charset="0"/>
              </a:rPr>
              <a:t>replication experiment </a:t>
            </a:r>
            <a:r>
              <a:rPr lang="en-US" sz="18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2"/>
            <a:r>
              <a:rPr lang="en-US" dirty="0">
                <a:latin typeface="Bahnschrift SemiBold Condensed" panose="020B0502040204020203" pitchFamily="34" charset="0"/>
              </a:rPr>
              <a:t>Motivation: ChatGPT-3.5 is closed source and its unclear that the changes made to this model could change the generated levels.</a:t>
            </a:r>
          </a:p>
          <a:p>
            <a:pPr lvl="1"/>
            <a:r>
              <a:rPr lang="en-US" dirty="0">
                <a:latin typeface="Bahnschrift SemiBold Condensed" panose="020B0502040204020203" pitchFamily="34" charset="0"/>
              </a:rPr>
              <a:t>Next: motivation, is n=10 enough for accounting the stochasticity of GPT-3.5?</a:t>
            </a:r>
          </a:p>
          <a:p>
            <a:pPr lvl="2"/>
            <a:r>
              <a:rPr lang="en-US" dirty="0">
                <a:latin typeface="Bahnschrift SemiBold Condensed" panose="020B0502040204020203" pitchFamily="34" charset="0"/>
              </a:rPr>
              <a:t>N=100</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69</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649150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92349-0D1B-5FEE-613D-96B3CCAE6511}"/>
              </a:ext>
            </a:extLst>
          </p:cNvPr>
          <p:cNvPicPr>
            <a:picLocks noChangeAspect="1"/>
          </p:cNvPicPr>
          <p:nvPr/>
        </p:nvPicPr>
        <p:blipFill>
          <a:blip r:embed="rId3"/>
          <a:stretch>
            <a:fillRect/>
          </a:stretch>
        </p:blipFill>
        <p:spPr>
          <a:xfrm>
            <a:off x="1049463" y="1779115"/>
            <a:ext cx="5646909" cy="4099915"/>
          </a:xfrm>
          <a:prstGeom prst="rect">
            <a:avLst/>
          </a:prstGeom>
        </p:spPr>
      </p:pic>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The &lt;Object&gt; Variable</a:t>
            </a:r>
          </a:p>
        </p:txBody>
      </p:sp>
      <p:sp>
        <p:nvSpPr>
          <p:cNvPr id="15" name="Slide Number Placeholder 5">
            <a:extLst>
              <a:ext uri="{FF2B5EF4-FFF2-40B4-BE49-F238E27FC236}">
                <a16:creationId xmlns:a16="http://schemas.microsoft.com/office/drawing/2014/main" id="{C502424F-AF0E-D90E-46A2-AB3271E7B87F}"/>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7</a:t>
            </a:fld>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279368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21056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11979737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4068917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RAW score</a:t>
            </a:r>
          </a:p>
          <a:p>
            <a:pPr lvl="1"/>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pPr lvl="1"/>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1936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4159158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28637184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3801626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4030293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92349-0D1B-5FEE-613D-96B3CCAE6511}"/>
              </a:ext>
            </a:extLst>
          </p:cNvPr>
          <p:cNvPicPr>
            <a:picLocks noChangeAspect="1"/>
          </p:cNvPicPr>
          <p:nvPr/>
        </p:nvPicPr>
        <p:blipFill>
          <a:blip r:embed="rId2"/>
          <a:stretch>
            <a:fillRect/>
          </a:stretch>
        </p:blipFill>
        <p:spPr>
          <a:xfrm>
            <a:off x="1049463" y="1779115"/>
            <a:ext cx="5646909" cy="4099915"/>
          </a:xfrm>
          <a:prstGeom prst="rect">
            <a:avLst/>
          </a:prstGeom>
        </p:spPr>
      </p:pic>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The Target Letter</a:t>
            </a:r>
          </a:p>
        </p:txBody>
      </p:sp>
      <p:pic>
        <p:nvPicPr>
          <p:cNvPr id="2" name="Picture 1">
            <a:extLst>
              <a:ext uri="{FF2B5EF4-FFF2-40B4-BE49-F238E27FC236}">
                <a16:creationId xmlns:a16="http://schemas.microsoft.com/office/drawing/2014/main" id="{49DE644B-69EF-92D8-83BE-FCFB2D9F5F81}"/>
              </a:ext>
            </a:extLst>
          </p:cNvPr>
          <p:cNvPicPr>
            <a:picLocks noChangeAspect="1"/>
          </p:cNvPicPr>
          <p:nvPr/>
        </p:nvPicPr>
        <p:blipFill>
          <a:blip r:embed="rId5"/>
          <a:stretch>
            <a:fillRect/>
          </a:stretch>
        </p:blipFill>
        <p:spPr>
          <a:xfrm>
            <a:off x="3190192" y="1894580"/>
            <a:ext cx="5677392" cy="4092295"/>
          </a:xfrm>
          <a:prstGeom prst="rect">
            <a:avLst/>
          </a:prstGeom>
        </p:spPr>
      </p:pic>
      <p:sp>
        <p:nvSpPr>
          <p:cNvPr id="3" name="Slide Number Placeholder 5">
            <a:extLst>
              <a:ext uri="{FF2B5EF4-FFF2-40B4-BE49-F238E27FC236}">
                <a16:creationId xmlns:a16="http://schemas.microsoft.com/office/drawing/2014/main" id="{4E6F9501-49AD-907B-B139-06A894EA9A8E}"/>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8</a:t>
            </a:fld>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597223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artoon of a castle&#10;&#10;Description automatically generated with medium confidence">
            <a:extLst>
              <a:ext uri="{FF2B5EF4-FFF2-40B4-BE49-F238E27FC236}">
                <a16:creationId xmlns:a16="http://schemas.microsoft.com/office/drawing/2014/main" id="{88D185F9-C348-B410-4B74-47E068C3F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10" name="Picture 9" descr="A red and white logo&#10;&#10;Description automatically generated">
            <a:extLst>
              <a:ext uri="{FF2B5EF4-FFF2-40B4-BE49-F238E27FC236}">
                <a16:creationId xmlns:a16="http://schemas.microsoft.com/office/drawing/2014/main" id="{88B7DC8F-E05E-2BDC-A1E3-7E9E30DF1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3" name="Title 1">
            <a:extLst>
              <a:ext uri="{FF2B5EF4-FFF2-40B4-BE49-F238E27FC236}">
                <a16:creationId xmlns:a16="http://schemas.microsoft.com/office/drawing/2014/main" id="{D7CAD8D8-D5A0-6D3E-C701-9198C3CCC6A9}"/>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A Prompt Submission: The Result</a:t>
            </a:r>
          </a:p>
        </p:txBody>
      </p:sp>
      <p:sp>
        <p:nvSpPr>
          <p:cNvPr id="4" name="Slide Number Placeholder 5">
            <a:extLst>
              <a:ext uri="{FF2B5EF4-FFF2-40B4-BE49-F238E27FC236}">
                <a16:creationId xmlns:a16="http://schemas.microsoft.com/office/drawing/2014/main" id="{FFC7C702-F5D9-8233-6509-98450690B2DB}"/>
              </a:ext>
            </a:extLst>
          </p:cNvPr>
          <p:cNvSpPr>
            <a:spLocks noGrp="1"/>
          </p:cNvSpPr>
          <p:nvPr>
            <p:ph type="sldNum" sz="quarter" idx="12"/>
          </p:nvPr>
        </p:nvSpPr>
        <p:spPr>
          <a:xfrm>
            <a:off x="8610600" y="6356350"/>
            <a:ext cx="2743200" cy="365125"/>
          </a:xfrm>
        </p:spPr>
        <p:txBody>
          <a:bodyPr/>
          <a:lstStyle/>
          <a:p>
            <a:fld id="{04966AB2-4F89-4073-AF55-1376CFABAA31}" type="slidenum">
              <a:rPr lang="en-US" smtClean="0">
                <a:latin typeface="Bahnschrift SemiBold Condensed" panose="020B0502040204020203" pitchFamily="34" charset="0"/>
              </a:rPr>
              <a:t>9</a:t>
            </a:fld>
            <a:endParaRPr lang="en-US" dirty="0">
              <a:latin typeface="Bahnschrift SemiBold Condensed" panose="020B0502040204020203" pitchFamily="34" charset="0"/>
            </a:endParaRPr>
          </a:p>
        </p:txBody>
      </p:sp>
      <p:sp>
        <p:nvSpPr>
          <p:cNvPr id="6" name="TextBox 5">
            <a:extLst>
              <a:ext uri="{FF2B5EF4-FFF2-40B4-BE49-F238E27FC236}">
                <a16:creationId xmlns:a16="http://schemas.microsoft.com/office/drawing/2014/main" id="{71577014-E60D-D937-2862-B57A8F9C1CC7}"/>
              </a:ext>
            </a:extLst>
          </p:cNvPr>
          <p:cNvSpPr txBox="1"/>
          <p:nvPr/>
        </p:nvSpPr>
        <p:spPr>
          <a:xfrm>
            <a:off x="8162364" y="2836931"/>
            <a:ext cx="4267748" cy="923330"/>
          </a:xfrm>
          <a:prstGeom prst="rect">
            <a:avLst/>
          </a:prstGeom>
          <a:noFill/>
        </p:spPr>
        <p:txBody>
          <a:bodyPr wrap="square">
            <a:spAutoFit/>
          </a:bodyPr>
          <a:lstStyle/>
          <a:p>
            <a:r>
              <a:rPr lang="en-US" dirty="0">
                <a:hlinkClick r:id="rId4"/>
              </a:rPr>
              <a:t>https://chatgpt.com/share/225d8f40-b5c2-4700-aa37-1777e4a4a4b6</a:t>
            </a:r>
            <a:endParaRPr lang="en-US" dirty="0"/>
          </a:p>
          <a:p>
            <a:endParaRPr lang="en-US" dirty="0"/>
          </a:p>
        </p:txBody>
      </p:sp>
      <p:pic>
        <p:nvPicPr>
          <p:cNvPr id="12" name="Picture 11">
            <a:extLst>
              <a:ext uri="{FF2B5EF4-FFF2-40B4-BE49-F238E27FC236}">
                <a16:creationId xmlns:a16="http://schemas.microsoft.com/office/drawing/2014/main" id="{86BAE853-794B-9379-66AF-92049E7A220D}"/>
              </a:ext>
            </a:extLst>
          </p:cNvPr>
          <p:cNvPicPr>
            <a:picLocks noChangeAspect="1"/>
          </p:cNvPicPr>
          <p:nvPr/>
        </p:nvPicPr>
        <p:blipFill>
          <a:blip r:embed="rId5"/>
          <a:stretch>
            <a:fillRect/>
          </a:stretch>
        </p:blipFill>
        <p:spPr>
          <a:xfrm>
            <a:off x="8245848" y="394542"/>
            <a:ext cx="3472703" cy="2503143"/>
          </a:xfrm>
          <a:prstGeom prst="rect">
            <a:avLst/>
          </a:prstGeom>
        </p:spPr>
      </p:pic>
      <p:pic>
        <p:nvPicPr>
          <p:cNvPr id="20" name="Content Placeholder 19" descr="A screenshot of a phone&#10;&#10;Description automatically generated">
            <a:extLst>
              <a:ext uri="{FF2B5EF4-FFF2-40B4-BE49-F238E27FC236}">
                <a16:creationId xmlns:a16="http://schemas.microsoft.com/office/drawing/2014/main" id="{818DE6F6-86CD-FEFE-CCE8-D9419D5D85D3}"/>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77933" y="1567128"/>
            <a:ext cx="3472702" cy="4351338"/>
          </a:xfrm>
        </p:spPr>
      </p:pic>
      <p:cxnSp>
        <p:nvCxnSpPr>
          <p:cNvPr id="22" name="Straight Connector 21">
            <a:extLst>
              <a:ext uri="{FF2B5EF4-FFF2-40B4-BE49-F238E27FC236}">
                <a16:creationId xmlns:a16="http://schemas.microsoft.com/office/drawing/2014/main" id="{7BF28627-D6DC-6C7B-CC72-F3529982CD98}"/>
              </a:ext>
            </a:extLst>
          </p:cNvPr>
          <p:cNvCxnSpPr>
            <a:cxnSpLocks/>
            <a:endCxn id="12" idx="1"/>
          </p:cNvCxnSpPr>
          <p:nvPr/>
        </p:nvCxnSpPr>
        <p:spPr>
          <a:xfrm flipV="1">
            <a:off x="3098800" y="1646114"/>
            <a:ext cx="5147048" cy="3738686"/>
          </a:xfrm>
          <a:prstGeom prst="line">
            <a:avLst/>
          </a:prstGeom>
          <a:ln w="139700">
            <a:solidFill>
              <a:srgbClr val="7030A0"/>
            </a:solidFill>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646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10208</TotalTime>
  <Words>7099</Words>
  <Application>Microsoft Macintosh PowerPoint</Application>
  <PresentationFormat>Widescreen</PresentationFormat>
  <Paragraphs>711</Paragraphs>
  <Slides>78</Slides>
  <Notes>54</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Aptos</vt:lpstr>
      <vt:lpstr>Aptos Display</vt:lpstr>
      <vt:lpstr>Arial</vt:lpstr>
      <vt:lpstr>Bahnschrift SemiBold Condensed</vt:lpstr>
      <vt:lpstr>Inconsolatazi4-Regular</vt:lpstr>
      <vt:lpstr>LinLibertineT</vt:lpstr>
      <vt:lpstr>LinLibertineTB</vt:lpstr>
      <vt:lpstr>LinLibertineTI</vt:lpstr>
      <vt:lpstr>ui-sans-serif</vt:lpstr>
      <vt:lpstr>Office Theme</vt:lpstr>
      <vt:lpstr>Prompt Wrangling:  On Replication and Generalization in Large Language Models for PCG Levels</vt:lpstr>
      <vt:lpstr>ChatGPT is Popular</vt:lpstr>
      <vt:lpstr>Generative Models are hot.</vt:lpstr>
      <vt:lpstr>Why Wouldn’t They Be: Give Users Control Over Content</vt:lpstr>
      <vt:lpstr>LLMs to Generate Levels</vt:lpstr>
      <vt:lpstr>1st ChatGPT4PCG Competition 2023</vt:lpstr>
      <vt:lpstr>A Prompt Submission: The &lt;Object&gt; Variable</vt:lpstr>
      <vt:lpstr>A Prompt Submission: The Target Letter</vt:lpstr>
      <vt:lpstr>A Prompt Submission: The Result</vt:lpstr>
      <vt:lpstr>A Prompt Submission: The Result</vt:lpstr>
      <vt:lpstr>A Prompt Submission: To XML</vt:lpstr>
      <vt:lpstr>A Prompt Submission: To XML</vt:lpstr>
      <vt:lpstr>A Prompt Submission: To XML</vt:lpstr>
      <vt:lpstr>A Prompt Submission: To Science Birds</vt:lpstr>
      <vt:lpstr>1st ChatGPT4PCG Competition 2023</vt:lpstr>
      <vt:lpstr>1st ChatGPT4PCG Competition 2023</vt:lpstr>
      <vt:lpstr>1st ChatGPT4PCG Competition 2023</vt:lpstr>
      <vt:lpstr>1st ChatGPT4PCG Competition 2023</vt:lpstr>
      <vt:lpstr>PowerPoint Presentation</vt:lpstr>
      <vt:lpstr>1st ChatGPT4PCG Competition 2023</vt:lpstr>
      <vt:lpstr>1st ChatGPT4PCG Competition 2023</vt:lpstr>
      <vt:lpstr>PowerPoint Presentation</vt:lpstr>
      <vt:lpstr>1st ChatGPT4PCG Competition 2023</vt:lpstr>
      <vt:lpstr>Our Entry</vt:lpstr>
      <vt:lpstr>Our Entry</vt:lpstr>
      <vt:lpstr>Our Entry</vt:lpstr>
      <vt:lpstr>Our Entry</vt:lpstr>
      <vt:lpstr>Other Entrants</vt:lpstr>
      <vt:lpstr>Motivation</vt:lpstr>
      <vt:lpstr>Where to Look?</vt:lpstr>
      <vt:lpstr>Replication Experiment</vt:lpstr>
      <vt:lpstr>Replication Results</vt:lpstr>
      <vt:lpstr>Replication Results</vt:lpstr>
      <vt:lpstr>Replication Results</vt:lpstr>
      <vt:lpstr>Generalization Experiment</vt:lpstr>
      <vt:lpstr>Generalization Experiment</vt:lpstr>
      <vt:lpstr>ChatGPT4PCG Competition</vt:lpstr>
      <vt:lpstr>Generalization Results</vt:lpstr>
      <vt:lpstr>Generalization Results</vt:lpstr>
      <vt:lpstr>Generalization Results</vt:lpstr>
      <vt:lpstr>Experiments</vt:lpstr>
      <vt:lpstr>Introduction</vt:lpstr>
      <vt:lpstr>Introduction</vt:lpstr>
      <vt:lpstr>Discussion</vt:lpstr>
      <vt:lpstr>Discussion</vt:lpstr>
      <vt:lpstr>Discussion</vt:lpstr>
      <vt:lpstr>Similarity</vt:lpstr>
      <vt:lpstr>Discussion</vt:lpstr>
      <vt:lpstr>Discussion</vt:lpstr>
      <vt:lpstr>Conclusion</vt:lpstr>
      <vt:lpstr>Conclusion</vt:lpstr>
      <vt:lpstr>Conclusion</vt:lpstr>
      <vt:lpstr>Recommendations and Future Work</vt:lpstr>
      <vt:lpstr>PowerPoint Presentation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Post Mortem</vt:lpstr>
      <vt:lpstr>Post Mortem</vt:lpstr>
      <vt:lpstr>Post Mortem</vt:lpstr>
      <vt:lpstr>Post Mortem</vt:lpstr>
      <vt:lpstr>Experiments</vt:lpstr>
      <vt:lpstr>Experiments</vt:lpstr>
      <vt:lpstr>Experiments</vt:lpstr>
      <vt:lpstr>Experiments</vt:lpstr>
      <vt:lpstr>Experiments</vt:lpstr>
      <vt:lpstr>Experiments</vt:lpstr>
      <vt:lpstr>Experiments</vt:lpstr>
      <vt:lpstr>Experiments</vt:lpstr>
      <vt:lpstr>Experiments</vt:lpstr>
      <vt:lpstr>Experiments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Wrangling: On Replication and Generalization in Large Language Models for PCG Levels</dc:title>
  <dc:creator>Arash Moradi</dc:creator>
  <cp:lastModifiedBy>Amy Hoover</cp:lastModifiedBy>
  <cp:revision>50</cp:revision>
  <dcterms:created xsi:type="dcterms:W3CDTF">2024-05-07T15:35:29Z</dcterms:created>
  <dcterms:modified xsi:type="dcterms:W3CDTF">2024-05-17T23:59:15Z</dcterms:modified>
</cp:coreProperties>
</file>